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7" r:id="rId3"/>
    <p:sldId id="330" r:id="rId4"/>
    <p:sldId id="259" r:id="rId5"/>
    <p:sldId id="261" r:id="rId6"/>
    <p:sldId id="260" r:id="rId7"/>
    <p:sldId id="336" r:id="rId8"/>
    <p:sldId id="335" r:id="rId9"/>
    <p:sldId id="340" r:id="rId10"/>
    <p:sldId id="338" r:id="rId11"/>
    <p:sldId id="268" r:id="rId12"/>
    <p:sldId id="269" r:id="rId13"/>
    <p:sldId id="342" r:id="rId14"/>
    <p:sldId id="323" r:id="rId15"/>
    <p:sldId id="329" r:id="rId16"/>
    <p:sldId id="331" r:id="rId17"/>
    <p:sldId id="339" r:id="rId18"/>
    <p:sldId id="275" r:id="rId19"/>
    <p:sldId id="327" r:id="rId20"/>
    <p:sldId id="332" r:id="rId21"/>
    <p:sldId id="343" r:id="rId22"/>
    <p:sldId id="341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hin Lockman" initials="" lastIdx="5" clrIdx="0"/>
  <p:cmAuthor id="1" name="Dr J Makhema" initials="DJM" lastIdx="8" clrIdx="1">
    <p:extLst/>
  </p:cmAuthor>
  <p:cmAuthor id="2" name="masterit" initials="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8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98" autoAdjust="0"/>
  </p:normalViewPr>
  <p:slideViewPr>
    <p:cSldViewPr snapToGrid="0" snapToObjects="1">
      <p:cViewPr varScale="1">
        <p:scale>
          <a:sx n="108" d="100"/>
          <a:sy n="108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528732370859"/>
          <c:y val="0.0487834389827693"/>
          <c:w val="0.592181190019194"/>
          <c:h val="0.840874760044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 of Care</c:v>
                </c:pt>
              </c:strCache>
            </c:strRef>
          </c:tx>
          <c:spPr>
            <a:solidFill>
              <a:srgbClr val="E1180D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 (in 20%)</c:v>
                </c:pt>
                <c:pt idx="1">
                  <c:v>End of study (in 80%)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75.0</c:v>
                </c:pt>
                <c:pt idx="1">
                  <c:v>82.0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 (in 20%)</c:v>
                </c:pt>
                <c:pt idx="1">
                  <c:v>End of study (in 80%)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70.0</c:v>
                </c:pt>
                <c:pt idx="1">
                  <c:v>88.0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13784536"/>
        <c:axId val="1880510328"/>
      </c:barChart>
      <c:catAx>
        <c:axId val="2013784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700" b="1"/>
            </a:pPr>
            <a:endParaRPr lang="en-US"/>
          </a:p>
        </c:txPr>
        <c:crossAx val="1880510328"/>
        <c:crosses val="autoZero"/>
        <c:auto val="1"/>
        <c:lblAlgn val="ctr"/>
        <c:lblOffset val="100"/>
        <c:noMultiLvlLbl val="0"/>
      </c:catAx>
      <c:valAx>
        <c:axId val="1880510328"/>
        <c:scaling>
          <c:orientation val="minMax"/>
          <c:max val="10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900"/>
                </a:pPr>
                <a:r>
                  <a:rPr lang="en-US" sz="1900" dirty="0" smtClean="0"/>
                  <a:t>% of all HIV+ persons with VL&lt;400</a:t>
                </a:r>
                <a:endParaRPr lang="en-US" sz="19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13784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097392916949"/>
          <c:y val="0.399429494211344"/>
          <c:w val="0.181005023728058"/>
          <c:h val="0.3196755709246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36646563743735"/>
          <c:y val="0.0346175236164444"/>
          <c:w val="0.775204776172484"/>
          <c:h val="0.791895873101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 of Care</c:v>
                </c:pt>
              </c:strCache>
            </c:strRef>
          </c:tx>
          <c:spPr>
            <a:solidFill>
              <a:srgbClr val="E1180D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300" b="1" smtClean="0"/>
                      <a:t>86%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384615384615385"/>
                  <c:y val="0.0090293453724605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smtClean="0"/>
                      <a:t>88%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300" b="1" dirty="0" smtClean="0"/>
                      <a:t>76%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185380676276524"/>
                  <c:y val="0.0045147221391799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smtClean="0"/>
                      <a:t>85%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207404295776244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/>
                      <a:t>75%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300" b="1" dirty="0" smtClean="0"/>
                      <a:t>82%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102564102564103"/>
                  <c:y val="0.00451467268623025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smtClean="0"/>
                      <a:t>91%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75%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00384615384615385"/>
                  <c:y val="-4.13840215520289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Knew HIV+ status, baseline</c:v>
                </c:pt>
                <c:pt idx="1">
                  <c:v>Knew HIV+ status, study end</c:v>
                </c:pt>
                <c:pt idx="2">
                  <c:v>On ART, baseline</c:v>
                </c:pt>
                <c:pt idx="3">
                  <c:v>On ART at study end</c:v>
                </c:pt>
                <c:pt idx="4">
                  <c:v>VL suppression, baseline</c:v>
                </c:pt>
                <c:pt idx="5">
                  <c:v>VL suppression at study end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86.0</c:v>
                </c:pt>
                <c:pt idx="1">
                  <c:v>88.0</c:v>
                </c:pt>
                <c:pt idx="2">
                  <c:v>76.0</c:v>
                </c:pt>
                <c:pt idx="3">
                  <c:v>85.0</c:v>
                </c:pt>
                <c:pt idx="4">
                  <c:v>75.0</c:v>
                </c:pt>
                <c:pt idx="5">
                  <c:v>82.0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0.0102564102564103"/>
                  <c:y val="0.00677200902934537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smtClean="0"/>
                      <a:t>84%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00" b="1" smtClean="0"/>
                      <a:t>92%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384615384615385"/>
                  <c:y val="0.00451467268623025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smtClean="0"/>
                      <a:t>72%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300" b="1" dirty="0" smtClean="0"/>
                      <a:t>90%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"/>
                  <c:y val="0.0158013544018059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/>
                      <a:t>70%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343776781220628"/>
                  <c:y val="0.00246218796614356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/>
                      <a:t>88%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300" b="1" smtClean="0"/>
                      <a:t>96%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76923076923076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87%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Knew HIV+ status, baseline</c:v>
                </c:pt>
                <c:pt idx="1">
                  <c:v>Knew HIV+ status, study end</c:v>
                </c:pt>
                <c:pt idx="2">
                  <c:v>On ART, baseline</c:v>
                </c:pt>
                <c:pt idx="3">
                  <c:v>On ART at study end</c:v>
                </c:pt>
                <c:pt idx="4">
                  <c:v>VL suppression, baseline</c:v>
                </c:pt>
                <c:pt idx="5">
                  <c:v>VL suppression at study end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84.0</c:v>
                </c:pt>
                <c:pt idx="1">
                  <c:v>92.0</c:v>
                </c:pt>
                <c:pt idx="2">
                  <c:v>72.0</c:v>
                </c:pt>
                <c:pt idx="3">
                  <c:v>90.0</c:v>
                </c:pt>
                <c:pt idx="4">
                  <c:v>70.0</c:v>
                </c:pt>
                <c:pt idx="5">
                  <c:v>88.0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1933592"/>
        <c:axId val="1875463432"/>
      </c:barChart>
      <c:catAx>
        <c:axId val="1881933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75463432"/>
        <c:crosses val="autoZero"/>
        <c:auto val="1"/>
        <c:lblAlgn val="ctr"/>
        <c:lblOffset val="100"/>
        <c:noMultiLvlLbl val="0"/>
      </c:catAx>
      <c:valAx>
        <c:axId val="1875463432"/>
        <c:scaling>
          <c:orientation val="minMax"/>
          <c:max val="100.0"/>
          <c:min val="65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1933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6302763668952"/>
          <c:y val="0.579738635839298"/>
          <c:w val="0.142601049868766"/>
          <c:h val="0.251713353240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507716481388"/>
          <c:y val="0.0320084435598663"/>
          <c:w val="0.775204776172484"/>
          <c:h val="0.791895873101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 of Care</c:v>
                </c:pt>
              </c:strCache>
            </c:strRef>
          </c:tx>
          <c:spPr>
            <a:solidFill>
              <a:srgbClr val="E1180D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300" b="1" smtClean="0"/>
                      <a:t>86%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384615384615385"/>
                  <c:y val="0.0090293453724605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smtClean="0"/>
                      <a:t>88%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300" b="1" smtClean="0"/>
                      <a:t>73%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496481750945399"/>
                  <c:y val="0.00451472213917997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smtClean="0"/>
                      <a:t>85%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343776781220628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/>
                      <a:t>93%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"/>
                  <c:y val="0.0049243759322871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smtClean="0"/>
                      <a:t>72%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343776781220628"/>
                  <c:y val="0.00205253417303639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smtClean="0"/>
                      <a:t>91%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75%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00384615384615385"/>
                  <c:y val="-4.13840215520289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Knew HIV+ status, baseline</c:v>
                </c:pt>
                <c:pt idx="1">
                  <c:v>Knew HIV+ status, study end</c:v>
                </c:pt>
                <c:pt idx="2">
                  <c:v>On ART, baseline</c:v>
                </c:pt>
                <c:pt idx="3">
                  <c:v>On ART after 1 year</c:v>
                </c:pt>
                <c:pt idx="4">
                  <c:v>On ART at study end</c:v>
                </c:pt>
                <c:pt idx="5">
                  <c:v>VL suppression, baseline</c:v>
                </c:pt>
                <c:pt idx="6">
                  <c:v>VL suppression at study end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86.0</c:v>
                </c:pt>
                <c:pt idx="1">
                  <c:v>88.0</c:v>
                </c:pt>
                <c:pt idx="2">
                  <c:v>73.0</c:v>
                </c:pt>
                <c:pt idx="3">
                  <c:v>85.0</c:v>
                </c:pt>
                <c:pt idx="4">
                  <c:v>93.0</c:v>
                </c:pt>
                <c:pt idx="5">
                  <c:v>72.0</c:v>
                </c:pt>
                <c:pt idx="6">
                  <c:v>91.0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0.0102564102564103"/>
                  <c:y val="0.00677200902934537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smtClean="0"/>
                      <a:t>84%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00" b="1" smtClean="0"/>
                      <a:t>92%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384615384615385"/>
                  <c:y val="0.00451467268623025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smtClean="0"/>
                      <a:t>72%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300" b="1" smtClean="0"/>
                      <a:t>92%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"/>
                  <c:y val="0.0158013544018059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smtClean="0"/>
                      <a:t>98%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102564102564103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smtClean="0"/>
                      <a:t>70%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300" b="1" smtClean="0"/>
                      <a:t>96%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076923076923076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87%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Knew HIV+ status, baseline</c:v>
                </c:pt>
                <c:pt idx="1">
                  <c:v>Knew HIV+ status, study end</c:v>
                </c:pt>
                <c:pt idx="2">
                  <c:v>On ART, baseline</c:v>
                </c:pt>
                <c:pt idx="3">
                  <c:v>On ART after 1 year</c:v>
                </c:pt>
                <c:pt idx="4">
                  <c:v>On ART at study end</c:v>
                </c:pt>
                <c:pt idx="5">
                  <c:v>VL suppression, baseline</c:v>
                </c:pt>
                <c:pt idx="6">
                  <c:v>VL suppression at study end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84.0</c:v>
                </c:pt>
                <c:pt idx="1">
                  <c:v>92.0</c:v>
                </c:pt>
                <c:pt idx="2">
                  <c:v>72.0</c:v>
                </c:pt>
                <c:pt idx="3">
                  <c:v>92.0</c:v>
                </c:pt>
                <c:pt idx="4">
                  <c:v>98.0</c:v>
                </c:pt>
                <c:pt idx="5">
                  <c:v>70.0</c:v>
                </c:pt>
                <c:pt idx="6">
                  <c:v>96.0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34755528"/>
        <c:axId val="-2115527896"/>
      </c:barChart>
      <c:catAx>
        <c:axId val="-1934755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5527896"/>
        <c:crosses val="autoZero"/>
        <c:auto val="1"/>
        <c:lblAlgn val="ctr"/>
        <c:lblOffset val="100"/>
        <c:noMultiLvlLbl val="0"/>
      </c:catAx>
      <c:valAx>
        <c:axId val="-2115527896"/>
        <c:scaling>
          <c:orientation val="minMax"/>
          <c:min val="65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34755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939038814509"/>
          <c:y val="0.604360515500733"/>
          <c:w val="0.142601049868766"/>
          <c:h val="0.2443267893417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"/>
                  <c:y val="0.0079575596816976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Programmatic data</c:v>
                </c:pt>
                <c:pt idx="1">
                  <c:v>End of study survey 
(in 80%)</c:v>
                </c:pt>
                <c:pt idx="2">
                  <c:v>Longitudinal cohort (20%)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85.0</c:v>
                </c:pt>
                <c:pt idx="1">
                  <c:v>88.0</c:v>
                </c:pt>
                <c:pt idx="2">
                  <c:v>96.0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8046856"/>
        <c:axId val="-1935023448"/>
      </c:barChart>
      <c:catAx>
        <c:axId val="-2128046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700" b="1"/>
            </a:pPr>
            <a:endParaRPr lang="en-US"/>
          </a:p>
        </c:txPr>
        <c:crossAx val="-1935023448"/>
        <c:crosses val="autoZero"/>
        <c:auto val="1"/>
        <c:lblAlgn val="ctr"/>
        <c:lblOffset val="100"/>
        <c:noMultiLvlLbl val="0"/>
      </c:catAx>
      <c:valAx>
        <c:axId val="-1935023448"/>
        <c:scaling>
          <c:orientation val="minMax"/>
          <c:min val="6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900"/>
                </a:pPr>
                <a:r>
                  <a:rPr lang="en-US" sz="1900" dirty="0" smtClean="0"/>
                  <a:t>% of all HIV+ persons with VL&lt;400</a:t>
                </a:r>
                <a:endParaRPr lang="en-US" sz="19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8046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 of Care</c:v>
                </c:pt>
              </c:strCache>
            </c:strRef>
          </c:tx>
          <c:spPr>
            <a:solidFill>
              <a:srgbClr val="E1180D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 (in 20%)</c:v>
                </c:pt>
                <c:pt idx="1">
                  <c:v>End of study (in 80%)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75.0</c:v>
                </c:pt>
                <c:pt idx="1">
                  <c:v>82.0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 (in 20%)</c:v>
                </c:pt>
                <c:pt idx="1">
                  <c:v>End of study (in 80%)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70.0</c:v>
                </c:pt>
                <c:pt idx="1">
                  <c:v>88.0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4332936"/>
        <c:axId val="-1920310936"/>
      </c:barChart>
      <c:catAx>
        <c:axId val="2024332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700" b="1"/>
            </a:pPr>
            <a:endParaRPr lang="en-US"/>
          </a:p>
        </c:txPr>
        <c:crossAx val="-1920310936"/>
        <c:crosses val="autoZero"/>
        <c:auto val="1"/>
        <c:lblAlgn val="ctr"/>
        <c:lblOffset val="100"/>
        <c:noMultiLvlLbl val="0"/>
      </c:catAx>
      <c:valAx>
        <c:axId val="-1920310936"/>
        <c:scaling>
          <c:orientation val="minMax"/>
          <c:min val="6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900"/>
                </a:pPr>
                <a:r>
                  <a:rPr lang="en-US" sz="1900" dirty="0" smtClean="0"/>
                  <a:t>% of all HIV+ persons with VL&lt;400</a:t>
                </a:r>
                <a:endParaRPr lang="en-US" sz="19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24332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9048556430446"/>
          <c:y val="0.409140046518575"/>
          <c:w val="0.16097780082237"/>
          <c:h val="0.3196755709246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B0497A-B2FE-AA46-8A93-F7255BAEB2D0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04C38A-C45A-0145-814C-C0950B488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2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8C299F-3BEB-764F-BBFF-66A2AFEF6DB1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9D8E77-356D-D64B-8371-1F81F762A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69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2A91-3544-4395-9345-30EF635043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9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Significant reduction in HIV incidence in pairs</a:t>
            </a:r>
            <a:r>
              <a:rPr lang="en-US" baseline="0" dirty="0" smtClean="0"/>
              <a:t> 13 and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CE042-A63A-4FBB-A3E5-5AF9B9F2B3E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6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BCPP DSMB Meeting - Bethesda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3 April 2013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8F8AA-23A8-49C9-8239-1A9F3507AAF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5" name="Rectangle 2"/>
          <p:cNvSpPr txBox="1">
            <a:spLocks noGrp="1" noChangeArrowheads="1"/>
          </p:cNvSpPr>
          <p:nvPr/>
        </p:nvSpPr>
        <p:spPr bwMode="auto">
          <a:xfrm>
            <a:off x="3" y="9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9" tIns="46427" rIns="92849" bIns="46427"/>
          <a:lstStyle/>
          <a:p>
            <a:pPr defTabSz="928434"/>
            <a:r>
              <a:rPr lang="en-US" sz="1300">
                <a:solidFill>
                  <a:prstClr val="black"/>
                </a:solidFill>
              </a:rPr>
              <a:t>Mochudi Project - Gates</a:t>
            </a:r>
          </a:p>
        </p:txBody>
      </p:sp>
      <p:sp>
        <p:nvSpPr>
          <p:cNvPr id="61446" name="Rectangle 3"/>
          <p:cNvSpPr txBox="1">
            <a:spLocks noGrp="1" noChangeArrowheads="1"/>
          </p:cNvSpPr>
          <p:nvPr/>
        </p:nvSpPr>
        <p:spPr bwMode="auto">
          <a:xfrm>
            <a:off x="3970734" y="9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9" tIns="46427" rIns="92849" bIns="46427"/>
          <a:lstStyle/>
          <a:p>
            <a:pPr algn="r" defTabSz="928434"/>
            <a:r>
              <a:rPr lang="en-US" sz="1300">
                <a:solidFill>
                  <a:prstClr val="black"/>
                </a:solidFill>
              </a:rPr>
              <a:t>8 October 2008</a:t>
            </a:r>
          </a:p>
        </p:txBody>
      </p:sp>
      <p:sp>
        <p:nvSpPr>
          <p:cNvPr id="61447" name="Rectangle 7"/>
          <p:cNvSpPr txBox="1">
            <a:spLocks noGrp="1" noChangeArrowheads="1"/>
          </p:cNvSpPr>
          <p:nvPr/>
        </p:nvSpPr>
        <p:spPr bwMode="auto">
          <a:xfrm>
            <a:off x="3970734" y="8829133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9" tIns="46427" rIns="92849" bIns="46427" anchor="b"/>
          <a:lstStyle/>
          <a:p>
            <a:pPr algn="r" defTabSz="928434"/>
            <a:fld id="{AC548839-6311-47DC-A648-7B50561937C2}" type="slidenum">
              <a:rPr lang="en-US" sz="1300">
                <a:solidFill>
                  <a:prstClr val="black"/>
                </a:solidFill>
              </a:rPr>
              <a:pPr algn="r" defTabSz="928434"/>
              <a:t>3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614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61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594" y="4416109"/>
            <a:ext cx="5145220" cy="4183995"/>
          </a:xfrm>
          <a:noFill/>
          <a:ln/>
        </p:spPr>
        <p:txBody>
          <a:bodyPr lIns="92849" tIns="46427" rIns="92849" bIns="46427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4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5905-3D98-49E1-9190-2989EA9BB14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2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5905-3D98-49E1-9190-2989EA9BB14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0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Ineligible participants were either incarcerated or disabled.</a:t>
            </a:r>
          </a:p>
          <a:p>
            <a:r>
              <a:rPr lang="en-US" dirty="0"/>
              <a:t>Table reflects data updated on 21June2018.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E3800-30EF-46F7-B1DB-8D206CCEE3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Endpoint: cumulative HIV incidence over ~30 months (annualized)</a:t>
            </a:r>
          </a:p>
          <a:p>
            <a:r>
              <a:rPr lang="en-US" sz="2400" dirty="0"/>
              <a:t>Population (HIV incidence cohort): </a:t>
            </a:r>
          </a:p>
          <a:p>
            <a:pPr lvl="1"/>
            <a:r>
              <a:rPr lang="en-US" sz="2400" dirty="0"/>
              <a:t>HIV-uninfected residents of 20% sample of households in all 30 communities, enrolled at baseline (prior to interventions)</a:t>
            </a:r>
          </a:p>
          <a:p>
            <a:r>
              <a:rPr lang="en-US" sz="2400" dirty="0"/>
              <a:t>Pre-specified analysis of incidence ratio, treatment effect</a:t>
            </a:r>
          </a:p>
          <a:p>
            <a:pPr lvl="1"/>
            <a:r>
              <a:rPr lang="en-US" sz="2400" dirty="0"/>
              <a:t>Pair-specific Cox proportional hazards model for interval censoring, inverse-variance weighted average of log incidence ratio for every pair</a:t>
            </a:r>
          </a:p>
          <a:p>
            <a:pPr lvl="1"/>
            <a:r>
              <a:rPr lang="en-US" sz="2400" dirty="0"/>
              <a:t>P-value from inverse variance weighted permutation test</a:t>
            </a:r>
          </a:p>
          <a:p>
            <a:r>
              <a:rPr lang="en-US" sz="2400" dirty="0"/>
              <a:t>Additional analysis to obtain 95% confidence interval (CI)</a:t>
            </a:r>
          </a:p>
          <a:p>
            <a:pPr lvl="1"/>
            <a:r>
              <a:rPr lang="en-US" sz="2400" dirty="0"/>
              <a:t>Cox proportional hazards model for interval censoring stratified by pair </a:t>
            </a:r>
          </a:p>
          <a:p>
            <a:pPr defTabSz="465887">
              <a:defRPr/>
            </a:pPr>
            <a:endParaRPr lang="en-US" dirty="0">
              <a:solidFill>
                <a:prstClr val="black"/>
              </a:solidFill>
            </a:endParaRPr>
          </a:p>
          <a:p>
            <a:pPr defTabSz="465887">
              <a:defRPr/>
            </a:pPr>
            <a:r>
              <a:rPr lang="en-US" dirty="0">
                <a:solidFill>
                  <a:prstClr val="black"/>
                </a:solidFill>
              </a:rPr>
              <a:t>Adjusted analyses used strategy of backward variable selection pooled across intervention arms was used to select covariates for adjusted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CE042-A63A-4FBB-A3E5-5AF9B9F2B3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1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2A91-3544-4395-9345-30EF6350439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5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8D9-63F1-6148-B83C-60606F5D4CFF}" type="datetime1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9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2410-003D-5340-B482-3658646D68DB}" type="datetime1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0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B2BB-0909-E34D-B924-17139A9FA0CF}" type="datetime1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691359-0799-634F-AA39-C9AFD823F131}" type="datetime1">
              <a:rPr lang="en-US" smtClean="0">
                <a:solidFill>
                  <a:prstClr val="black"/>
                </a:solidFill>
              </a:rPr>
              <a:t>7/24/18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7361-777E-446B-A0F5-57CE7D4333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1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FAAF4C-BF6D-544A-81E6-C08ED6FD739D}" type="datetime1">
              <a:rPr lang="en-US" smtClean="0">
                <a:solidFill>
                  <a:prstClr val="black"/>
                </a:solidFill>
              </a:rPr>
              <a:t>7/24/18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7361-777E-446B-A0F5-57CE7D4333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96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3A09B1-BEE3-6143-A436-AE3CCEEED3A8}" type="datetime1">
              <a:rPr lang="en-US" smtClean="0">
                <a:solidFill>
                  <a:prstClr val="black"/>
                </a:solidFill>
              </a:rPr>
              <a:t>7/24/18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7361-777E-446B-A0F5-57CE7D4333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9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7DCBF-EB36-904E-95EE-6F9842BEA1EA}" type="datetime1">
              <a:rPr lang="en-US" smtClean="0">
                <a:solidFill>
                  <a:prstClr val="black"/>
                </a:solidFill>
              </a:rPr>
              <a:t>7/24/18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7361-777E-446B-A0F5-57CE7D4333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72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ED9461-A90C-434C-903E-37CC73F13824}" type="datetime1">
              <a:rPr lang="en-US" smtClean="0">
                <a:solidFill>
                  <a:prstClr val="black"/>
                </a:solidFill>
              </a:rPr>
              <a:t>7/24/18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7361-777E-446B-A0F5-57CE7D4333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8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31349-A3E8-7F40-9D4E-3DF1170BA6CF}" type="datetime1">
              <a:rPr lang="en-US" smtClean="0">
                <a:solidFill>
                  <a:prstClr val="black"/>
                </a:solidFill>
              </a:rPr>
              <a:t>7/24/18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7361-777E-446B-A0F5-57CE7D4333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12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D27E08-2E38-0346-ACDE-58404A1731C8}" type="datetime1">
              <a:rPr lang="en-US" smtClean="0">
                <a:solidFill>
                  <a:prstClr val="black"/>
                </a:solidFill>
              </a:rPr>
              <a:t>7/24/18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7361-777E-446B-A0F5-57CE7D4333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91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92C7F-2CA8-1646-87E9-E445F6AFD10A}" type="datetime1">
              <a:rPr lang="en-US" smtClean="0">
                <a:solidFill>
                  <a:prstClr val="black"/>
                </a:solidFill>
              </a:rPr>
              <a:t>7/24/18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7361-777E-446B-A0F5-57CE7D4333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6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D90B-D8C7-7D4C-921D-05D1B4819683}" type="datetime1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49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7D21F7-91AB-454E-954F-A952D91ED087}" type="datetime1">
              <a:rPr lang="en-US" smtClean="0">
                <a:solidFill>
                  <a:prstClr val="black"/>
                </a:solidFill>
              </a:rPr>
              <a:t>7/24/18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7361-777E-446B-A0F5-57CE7D4333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4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94B11E-98D4-2B47-90ED-49DBFC02FCC1}" type="datetime1">
              <a:rPr lang="en-US" smtClean="0">
                <a:solidFill>
                  <a:prstClr val="black"/>
                </a:solidFill>
              </a:rPr>
              <a:t>7/24/18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7361-777E-446B-A0F5-57CE7D4333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79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05CEE4-B3AC-A54D-95CD-FD972901EAB4}" type="datetime1">
              <a:rPr lang="en-US" smtClean="0">
                <a:solidFill>
                  <a:prstClr val="black"/>
                </a:solidFill>
              </a:rPr>
              <a:t>7/24/18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7361-777E-446B-A0F5-57CE7D4333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3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DAE1-CF0E-CF47-80C4-1BD3F691B7A9}" type="datetime1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4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3A38-E4B2-354D-BE3A-D1AF3A4731E5}" type="datetime1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2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8F3-D34C-3A47-8635-FFC520AB8B8E}" type="datetime1">
              <a:rPr lang="en-US" smtClean="0"/>
              <a:t>7/24/18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3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CBB0-05C2-2046-B42F-703C309C61B6}" type="datetime1">
              <a:rPr lang="en-US" smtClean="0"/>
              <a:t>7/24/18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7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5657-6F9E-104E-B952-8051FE14417F}" type="datetime1">
              <a:rPr lang="en-US" smtClean="0"/>
              <a:t>7/24/18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7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67D4-1D9F-D248-966B-92917F640443}" type="datetime1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13B6-D627-F740-AA69-74479EE4F9A3}" type="datetime1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7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809B-19CC-F34B-983C-8E6D4491AD05}" type="datetime1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766B-5DDF-C342-9746-4C216C41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0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47361-777E-446B-A0F5-57CE7D4333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8222" y="4588844"/>
            <a:ext cx="8853378" cy="220980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</a:rPr>
              <a:t>Participating Institutions: </a:t>
            </a:r>
            <a:r>
              <a:rPr lang="en-US" sz="1600" dirty="0">
                <a:solidFill>
                  <a:schemeClr val="tx1"/>
                </a:solidFill>
              </a:rPr>
              <a:t>Harvard T.H. Chan School of Public Health, Botswana-Harvard AIDS Institute Partnership (BHP), Centers for Disease Control and Prevention (CDC), Botswana Ministry of Health (MOH)	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Funded by </a:t>
            </a:r>
            <a:r>
              <a:rPr lang="en-US" sz="1600" dirty="0">
                <a:solidFill>
                  <a:schemeClr val="tx1"/>
                </a:solidFill>
              </a:rPr>
              <a:t>the U.S. President’s Emergency Plan for AIDS Relief (PEPFAR) and the Office of the Global AIDS Coordinator (OGAC)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Sponsored through</a:t>
            </a:r>
            <a:r>
              <a:rPr lang="en-US" sz="1600" dirty="0">
                <a:solidFill>
                  <a:schemeClr val="tx1"/>
                </a:solidFill>
              </a:rPr>
              <a:t> the U.S. Centers for Disease Control and Prevention (CDC) 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266700"/>
            <a:ext cx="814509" cy="882385"/>
          </a:xfrm>
          <a:prstGeom prst="rect">
            <a:avLst/>
          </a:prstGeom>
          <a:solidFill>
            <a:schemeClr val="tx1"/>
          </a:solidFill>
          <a:ln w="63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8222" y="1549400"/>
            <a:ext cx="8853378" cy="1292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Impact of prevention and treatment interventions on population HIV incidence: Primary results of </a:t>
            </a:r>
            <a:r>
              <a:rPr lang="en-US" sz="2600" b="1" dirty="0" smtClean="0">
                <a:solidFill>
                  <a:schemeClr val="bg1"/>
                </a:solidFill>
              </a:rPr>
              <a:t>Botswana </a:t>
            </a:r>
            <a:r>
              <a:rPr lang="en-US" sz="2600" b="1" dirty="0" smtClean="0">
                <a:solidFill>
                  <a:schemeClr val="bg1"/>
                </a:solidFill>
              </a:rPr>
              <a:t>Combination P</a:t>
            </a:r>
            <a:r>
              <a:rPr lang="en-US" sz="2600" b="1" dirty="0" smtClean="0">
                <a:solidFill>
                  <a:schemeClr val="bg1"/>
                </a:solidFill>
              </a:rPr>
              <a:t>revention </a:t>
            </a:r>
            <a:r>
              <a:rPr lang="en-US" sz="2600" b="1" dirty="0" smtClean="0">
                <a:solidFill>
                  <a:schemeClr val="bg1"/>
                </a:solidFill>
              </a:rPr>
              <a:t>P</a:t>
            </a:r>
            <a:r>
              <a:rPr lang="en-US" sz="2600" b="1" dirty="0" smtClean="0">
                <a:solidFill>
                  <a:schemeClr val="bg1"/>
                </a:solidFill>
              </a:rPr>
              <a:t>roject (BCPP / </a:t>
            </a:r>
            <a:r>
              <a:rPr lang="en-US" sz="2600" b="1" dirty="0" err="1" smtClean="0">
                <a:solidFill>
                  <a:schemeClr val="bg1"/>
                </a:solidFill>
              </a:rPr>
              <a:t>Ya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Tsie</a:t>
            </a:r>
            <a:r>
              <a:rPr lang="en-US" sz="2600" b="1" dirty="0" smtClean="0">
                <a:solidFill>
                  <a:schemeClr val="bg1"/>
                </a:solidFill>
              </a:rPr>
              <a:t>)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222" y="3022600"/>
            <a:ext cx="8853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M.J. Makhema, K. Wirth, M. Pretorius Holme, T. </a:t>
            </a:r>
            <a:r>
              <a:rPr lang="en-US" sz="1600" b="1" dirty="0" err="1" smtClean="0"/>
              <a:t>Gaolathe</a:t>
            </a:r>
            <a:r>
              <a:rPr lang="en-US" sz="1600" b="1" dirty="0" smtClean="0"/>
              <a:t>, M. Mmalane, E. Kadima, U. </a:t>
            </a:r>
            <a:r>
              <a:rPr lang="en-US" sz="1600" b="1" dirty="0" err="1" smtClean="0"/>
              <a:t>Chakalisa</a:t>
            </a:r>
            <a:r>
              <a:rPr lang="en-US" sz="1600" b="1" dirty="0" smtClean="0"/>
              <a:t>, K. </a:t>
            </a:r>
            <a:r>
              <a:rPr lang="en-US" sz="1600" b="1" dirty="0" err="1" smtClean="0"/>
              <a:t>Manyake</a:t>
            </a:r>
            <a:r>
              <a:rPr lang="en-US" sz="1600" b="1" dirty="0" smtClean="0"/>
              <a:t>, A. </a:t>
            </a:r>
            <a:r>
              <a:rPr lang="en-US" sz="1600" b="1" dirty="0" err="1" smtClean="0"/>
              <a:t>Mbikiwa</a:t>
            </a:r>
            <a:r>
              <a:rPr lang="en-US" sz="1600" b="1" dirty="0" smtClean="0"/>
              <a:t>, S. Simon, R. </a:t>
            </a:r>
            <a:r>
              <a:rPr lang="en-US" sz="1600" b="1" dirty="0" err="1" smtClean="0"/>
              <a:t>Letlhogile</a:t>
            </a:r>
            <a:r>
              <a:rPr lang="en-US" sz="1600" b="1" dirty="0" smtClean="0"/>
              <a:t>, K. </a:t>
            </a:r>
            <a:r>
              <a:rPr lang="en-US" sz="1600" b="1" dirty="0" err="1" smtClean="0"/>
              <a:t>Mukokomani</a:t>
            </a:r>
            <a:r>
              <a:rPr lang="en-US" sz="1600" b="1" dirty="0" smtClean="0"/>
              <a:t>, E. van Widenfelt, S. Moyo, K. Bennett, J. </a:t>
            </a:r>
            <a:r>
              <a:rPr lang="en-US" sz="1600" b="1" dirty="0" err="1" smtClean="0"/>
              <a:t>Leidner</a:t>
            </a:r>
            <a:r>
              <a:rPr lang="en-US" sz="1600" b="1" dirty="0" smtClean="0"/>
              <a:t>, R. Lebelonyane, M.G. </a:t>
            </a:r>
            <a:r>
              <a:rPr lang="en-US" sz="1600" b="1" dirty="0" err="1" smtClean="0"/>
              <a:t>Alwano</a:t>
            </a:r>
            <a:r>
              <a:rPr lang="en-US" sz="1600" b="1" dirty="0" smtClean="0"/>
              <a:t>, K. </a:t>
            </a:r>
            <a:r>
              <a:rPr lang="en-US" sz="1600" b="1" dirty="0" err="1" smtClean="0"/>
              <a:t>Powis</a:t>
            </a:r>
            <a:r>
              <a:rPr lang="en-US" sz="1600" b="1" dirty="0" smtClean="0"/>
              <a:t>, S. Dryden-Peterson, C. Kgathi, V. Novitsky, J. Moore, P. </a:t>
            </a:r>
            <a:r>
              <a:rPr lang="en-US" sz="1600" b="1" dirty="0" err="1" smtClean="0"/>
              <a:t>Bachanas</a:t>
            </a:r>
            <a:r>
              <a:rPr lang="en-US" sz="1600" b="1" dirty="0" smtClean="0"/>
              <a:t>, W. Abrams, L. Block, S. El-</a:t>
            </a:r>
            <a:r>
              <a:rPr lang="en-US" sz="1600" b="1" dirty="0" err="1" smtClean="0"/>
              <a:t>Halabi</a:t>
            </a:r>
            <a:r>
              <a:rPr lang="en-US" sz="1600" b="1" dirty="0" smtClean="0"/>
              <a:t>, T. Marukutira, L.A. Mills, H. </a:t>
            </a:r>
            <a:r>
              <a:rPr lang="en-US" sz="1600" b="1" dirty="0" err="1" smtClean="0"/>
              <a:t>Bussmann</a:t>
            </a:r>
            <a:r>
              <a:rPr lang="en-US" sz="1600" b="1" dirty="0" smtClean="0"/>
              <a:t>, L. </a:t>
            </a:r>
            <a:r>
              <a:rPr lang="en-US" sz="1600" b="1" dirty="0" err="1" smtClean="0"/>
              <a:t>Okui</a:t>
            </a:r>
            <a:r>
              <a:rPr lang="en-US" sz="1600" b="1" dirty="0" smtClean="0"/>
              <a:t>, O. John, R. Shapiro, V. </a:t>
            </a:r>
            <a:r>
              <a:rPr lang="en-US" sz="1600" b="1" dirty="0" err="1" smtClean="0"/>
              <a:t>DeGruttola</a:t>
            </a:r>
            <a:r>
              <a:rPr lang="en-US" sz="1600" b="1" dirty="0" smtClean="0"/>
              <a:t>, Q. Lei, R. Wang, E. Tchetgen </a:t>
            </a:r>
            <a:r>
              <a:rPr lang="en-US" sz="1600" b="1" dirty="0" err="1" smtClean="0"/>
              <a:t>Tchetgen</a:t>
            </a:r>
            <a:r>
              <a:rPr lang="en-US" sz="1600" b="1" dirty="0" smtClean="0"/>
              <a:t>, M. Essex, S. Lockman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1163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1" y="998074"/>
            <a:ext cx="6310017" cy="5521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629" y="-25400"/>
            <a:ext cx="8570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Map of Annualized HIV Incidence by Community </a:t>
            </a:r>
          </a:p>
          <a:p>
            <a:pPr algn="ctr"/>
            <a:r>
              <a:rPr lang="en-US" sz="3000" b="1" dirty="0" smtClean="0"/>
              <a:t>and Randomization Arm</a:t>
            </a: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95" y="88411"/>
            <a:ext cx="562707" cy="609600"/>
          </a:xfrm>
          <a:prstGeom prst="rect">
            <a:avLst/>
          </a:prstGeom>
          <a:ln w="2857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03212" y="1039147"/>
            <a:ext cx="8686800" cy="4571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482" y="6338213"/>
            <a:ext cx="8764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1200"/>
              </a:spcBef>
            </a:pPr>
            <a:r>
              <a:rPr lang="en-US" sz="2200" b="1" dirty="0"/>
              <a:t>HIV incidence </a:t>
            </a:r>
            <a:r>
              <a:rPr lang="en-US" sz="2200" b="1" dirty="0" smtClean="0"/>
              <a:t>was quite </a:t>
            </a:r>
            <a:r>
              <a:rPr lang="en-US" sz="2200" b="1" dirty="0"/>
              <a:t>variable by </a:t>
            </a:r>
            <a:r>
              <a:rPr lang="en-US" sz="2200" b="1" dirty="0" smtClean="0"/>
              <a:t>community</a:t>
            </a:r>
            <a:r>
              <a:rPr lang="en-US" sz="2200" b="1" dirty="0"/>
              <a:t> </a:t>
            </a:r>
            <a:r>
              <a:rPr lang="en-US" sz="2200" b="1" dirty="0" smtClean="0"/>
              <a:t>(range </a:t>
            </a:r>
            <a:r>
              <a:rPr lang="en-US" sz="2200" b="1" dirty="0"/>
              <a:t>0.23 – </a:t>
            </a:r>
            <a:r>
              <a:rPr lang="en-US" sz="2200" b="1" dirty="0" smtClean="0"/>
              <a:t>1.81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9227"/>
            <a:ext cx="7867650" cy="115887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Estimated Survival </a:t>
            </a:r>
            <a:r>
              <a:rPr lang="en-US" sz="3200" b="1" dirty="0">
                <a:latin typeface="+mn-lt"/>
              </a:rPr>
              <a:t>C</a:t>
            </a:r>
            <a:r>
              <a:rPr lang="en-US" sz="3200" b="1" dirty="0" smtClean="0">
                <a:latin typeface="+mn-lt"/>
              </a:rPr>
              <a:t>urve (95% CI) for Time to HIV </a:t>
            </a:r>
            <a:r>
              <a:rPr lang="en-US" sz="3200" b="1" dirty="0" err="1">
                <a:latin typeface="+mn-lt"/>
              </a:rPr>
              <a:t>S</a:t>
            </a:r>
            <a:r>
              <a:rPr lang="en-US" sz="3200" b="1" dirty="0" err="1" smtClean="0">
                <a:latin typeface="+mn-lt"/>
              </a:rPr>
              <a:t>eroconversion</a:t>
            </a:r>
            <a:r>
              <a:rPr lang="en-US" sz="3200" b="1" dirty="0" smtClean="0">
                <a:latin typeface="+mn-lt"/>
              </a:rPr>
              <a:t> by Randomization </a:t>
            </a:r>
            <a:r>
              <a:rPr lang="en-US" sz="3200" b="1" dirty="0">
                <a:latin typeface="+mn-lt"/>
              </a:rPr>
              <a:t>A</a:t>
            </a:r>
            <a:r>
              <a:rPr lang="en-US" sz="3200" b="1" dirty="0" smtClean="0">
                <a:latin typeface="+mn-lt"/>
              </a:rPr>
              <a:t>rm</a:t>
            </a:r>
            <a:endParaRPr lang="en-US" sz="32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95" y="76200"/>
            <a:ext cx="562707" cy="609600"/>
          </a:xfrm>
          <a:prstGeom prst="rect">
            <a:avLst/>
          </a:prstGeom>
          <a:ln w="2857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03212" y="1368844"/>
            <a:ext cx="8686800" cy="4571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84" y="1512115"/>
            <a:ext cx="6764324" cy="5209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81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04557238"/>
              </p:ext>
            </p:extLst>
          </p:nvPr>
        </p:nvGraphicFramePr>
        <p:xfrm>
          <a:off x="1163625" y="1112442"/>
          <a:ext cx="6975497" cy="392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5185" y="98427"/>
            <a:ext cx="8993575" cy="803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prstClr val="black"/>
                </a:solidFill>
              </a:rPr>
              <a:t>Proportions of all HIV+ Persons with Undetectable HIV-1 RNA At Study End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i="1" dirty="0" smtClean="0"/>
              <a:t>(</a:t>
            </a:r>
            <a:r>
              <a:rPr lang="en-US" sz="2200" b="1" i="1" dirty="0"/>
              <a:t>from 6 End of Study communities, 3 pairs)</a:t>
            </a:r>
            <a:endParaRPr lang="en-US" sz="2200" b="1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400" y="1079730"/>
            <a:ext cx="8686800" cy="4571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827" y="5288134"/>
            <a:ext cx="8905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By end of study, an additional 18% of HIV-positive persons in the intervention arm vs. 7% in the standard of care arm had viral load suppression (p&lt;0.0001) 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Intervention arm: 88</a:t>
            </a:r>
            <a:r>
              <a:rPr lang="en-US" b="1" dirty="0">
                <a:solidFill>
                  <a:prstClr val="black"/>
                </a:solidFill>
              </a:rPr>
              <a:t>% of </a:t>
            </a:r>
            <a:r>
              <a:rPr lang="en-US" b="1" u="sng" dirty="0">
                <a:solidFill>
                  <a:prstClr val="black"/>
                </a:solidFill>
              </a:rPr>
              <a:t>all</a:t>
            </a:r>
            <a:r>
              <a:rPr lang="en-US" b="1" dirty="0">
                <a:solidFill>
                  <a:prstClr val="black"/>
                </a:solidFill>
              </a:rPr>
              <a:t> persons identified with HIV had undetectable viral </a:t>
            </a:r>
            <a:r>
              <a:rPr lang="en-US" b="1" dirty="0" smtClean="0">
                <a:solidFill>
                  <a:prstClr val="black"/>
                </a:solidFill>
              </a:rPr>
              <a:t>load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Uptake of male circumcision was low in both arms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7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06"/>
            <a:ext cx="8229600" cy="93425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36" y="1612415"/>
            <a:ext cx="9009664" cy="4712880"/>
          </a:xfrm>
        </p:spPr>
        <p:txBody>
          <a:bodyPr>
            <a:normAutofit/>
          </a:bodyPr>
          <a:lstStyle/>
          <a:p>
            <a:r>
              <a:rPr lang="en-US" sz="2600" dirty="0"/>
              <a:t>We observed a </a:t>
            </a:r>
            <a:r>
              <a:rPr lang="en-US" sz="2600" dirty="0" smtClean="0"/>
              <a:t>30</a:t>
            </a:r>
            <a:r>
              <a:rPr lang="en-US" sz="2600" dirty="0"/>
              <a:t>% reduction in community HIV incidence with </a:t>
            </a:r>
            <a:r>
              <a:rPr lang="en-US" sz="2600" dirty="0" smtClean="0"/>
              <a:t>a combination of community-based HIV testing, linkage-to-care, and ART interventions</a:t>
            </a:r>
          </a:p>
          <a:p>
            <a:r>
              <a:rPr lang="en-US" sz="2600" b="1" smtClean="0"/>
              <a:t>It </a:t>
            </a:r>
            <a:r>
              <a:rPr lang="en-US" sz="2600" b="1" dirty="0" smtClean="0"/>
              <a:t>is possible </a:t>
            </a:r>
            <a:r>
              <a:rPr lang="en-US" sz="2600" b="1" dirty="0"/>
              <a:t>to </a:t>
            </a:r>
            <a:r>
              <a:rPr lang="en-US" sz="2600" b="1" dirty="0" smtClean="0"/>
              <a:t>increase ART </a:t>
            </a:r>
            <a:r>
              <a:rPr lang="en-US" sz="2600" b="1" dirty="0"/>
              <a:t>coverage and reduce HIV incidence </a:t>
            </a:r>
            <a:r>
              <a:rPr lang="en-US" sz="2600" b="1" dirty="0" smtClean="0"/>
              <a:t>in a </a:t>
            </a:r>
            <a:r>
              <a:rPr lang="en-US" sz="2600" b="1" dirty="0"/>
              <a:t>high-prevalence generalized epidemic, even </a:t>
            </a:r>
            <a:r>
              <a:rPr lang="en-US" sz="2600" b="1" dirty="0" smtClean="0"/>
              <a:t>when very </a:t>
            </a:r>
            <a:r>
              <a:rPr lang="en-US" sz="2600" b="1" dirty="0"/>
              <a:t>high baseline </a:t>
            </a:r>
            <a:r>
              <a:rPr lang="en-US" sz="2600" b="1" dirty="0" smtClean="0"/>
              <a:t>ART coverage </a:t>
            </a:r>
            <a:r>
              <a:rPr lang="en-US" sz="2600" b="1" dirty="0"/>
              <a:t>exists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95" y="76200"/>
            <a:ext cx="562707" cy="609600"/>
          </a:xfrm>
          <a:prstGeom prst="rect">
            <a:avLst/>
          </a:prstGeom>
          <a:ln w="2857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28600" y="1035049"/>
            <a:ext cx="8686800" cy="4571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5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55104"/>
            <a:ext cx="562707" cy="609600"/>
          </a:xfrm>
          <a:prstGeom prst="rect">
            <a:avLst/>
          </a:prstGeom>
          <a:ln w="28575">
            <a:noFill/>
          </a:ln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687179" y="758955"/>
            <a:ext cx="7620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5511" y="76203"/>
            <a:ext cx="8403336" cy="75895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243" y="4910838"/>
            <a:ext cx="87129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Funded by </a:t>
            </a:r>
            <a:r>
              <a:rPr lang="en-US" sz="1600" dirty="0">
                <a:solidFill>
                  <a:prstClr val="black"/>
                </a:solidFill>
              </a:rPr>
              <a:t>the U.S. President’s Emergency Plan for AIDS Relief (PEPFAR) and the Office of the Global AIDS Coordinator (OGAC)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Participating Institutions: </a:t>
            </a:r>
            <a:r>
              <a:rPr lang="en-US" sz="1600" dirty="0" smtClean="0">
                <a:solidFill>
                  <a:prstClr val="black"/>
                </a:solidFill>
              </a:rPr>
              <a:t>Harvard T.H. Chan School of Public Health, Botswana-Harvard AIDS Institute Partnership (BHP), Centers for Disease Control and Prevention (CDC), Botswana Ministry of Health (MOH)</a:t>
            </a:r>
          </a:p>
          <a:p>
            <a:endParaRPr lang="en-US" sz="10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Sponsored through</a:t>
            </a:r>
            <a:r>
              <a:rPr lang="en-US" sz="1600" dirty="0" smtClean="0">
                <a:solidFill>
                  <a:prstClr val="black"/>
                </a:solidFill>
              </a:rPr>
              <a:t> the U.S. Centers for Disease Control and Prevention (CDC)</a:t>
            </a:r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413455"/>
              </p:ext>
            </p:extLst>
          </p:nvPr>
        </p:nvGraphicFramePr>
        <p:xfrm>
          <a:off x="611559" y="710779"/>
          <a:ext cx="7969734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578"/>
                <a:gridCol w="2656578"/>
                <a:gridCol w="26565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u="sng" baseline="0" dirty="0" smtClean="0">
                          <a:solidFill>
                            <a:schemeClr val="tx1"/>
                          </a:solidFill>
                        </a:rPr>
                        <a:t>BCPP Participants</a:t>
                      </a:r>
                    </a:p>
                    <a:p>
                      <a:r>
                        <a:rPr lang="en-US" sz="1500" u="sng" baseline="0" dirty="0" smtClean="0">
                          <a:solidFill>
                            <a:schemeClr val="tx1"/>
                          </a:solidFill>
                        </a:rPr>
                        <a:t>BCPP Study Team</a:t>
                      </a:r>
                      <a:endParaRPr lang="en-US" sz="15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u="sng" dirty="0" smtClean="0">
                          <a:solidFill>
                            <a:schemeClr val="tx1"/>
                          </a:solidFill>
                        </a:rPr>
                        <a:t>HSPH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</a:rPr>
                        <a:t>Molly Pretorius </a:t>
                      </a:r>
                      <a:r>
                        <a:rPr lang="en-US" sz="1400" u="none" baseline="0" dirty="0" err="1" smtClean="0">
                          <a:solidFill>
                            <a:schemeClr val="tx1"/>
                          </a:solidFill>
                        </a:rPr>
                        <a:t>Holme</a:t>
                      </a:r>
                      <a:endParaRPr lang="en-US" sz="14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Max Essex</a:t>
                      </a:r>
                    </a:p>
                    <a:p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Shahin Lockman</a:t>
                      </a:r>
                    </a:p>
                    <a:p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Kathleen Wirth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</a:rPr>
                        <a:t>Eric J. </a:t>
                      </a:r>
                      <a:r>
                        <a:rPr lang="en-US" sz="1400" u="none" baseline="0" dirty="0" err="1" smtClean="0">
                          <a:solidFill>
                            <a:schemeClr val="tx1"/>
                          </a:solidFill>
                        </a:rPr>
                        <a:t>Tchetgen</a:t>
                      </a: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baseline="0" dirty="0" err="1" smtClean="0">
                          <a:solidFill>
                            <a:schemeClr val="tx1"/>
                          </a:solidFill>
                        </a:rPr>
                        <a:t>Tchetgen</a:t>
                      </a:r>
                      <a:endParaRPr lang="en-US" sz="140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Kara</a:t>
                      </a: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</a:rPr>
                        <a:t> Bennett</a:t>
                      </a:r>
                    </a:p>
                    <a:p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</a:rPr>
                        <a:t>Jean </a:t>
                      </a:r>
                      <a:r>
                        <a:rPr lang="en-US" sz="1400" u="none" baseline="0" dirty="0" err="1" smtClean="0">
                          <a:solidFill>
                            <a:schemeClr val="tx1"/>
                          </a:solidFill>
                        </a:rPr>
                        <a:t>Leidner</a:t>
                      </a:r>
                      <a:endParaRPr lang="en-US" sz="140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</a:rPr>
                        <a:t>Kathleen </a:t>
                      </a:r>
                      <a:r>
                        <a:rPr lang="en-US" sz="1400" u="none" baseline="0" dirty="0" err="1" smtClean="0">
                          <a:solidFill>
                            <a:schemeClr val="tx1"/>
                          </a:solidFill>
                        </a:rPr>
                        <a:t>Powis</a:t>
                      </a:r>
                      <a:endParaRPr lang="en-US" sz="140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</a:rPr>
                        <a:t>Vlad Novitsky</a:t>
                      </a:r>
                    </a:p>
                    <a:p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</a:rPr>
                        <a:t>Scott Dryden-Peterson</a:t>
                      </a:r>
                    </a:p>
                    <a:p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</a:rPr>
                        <a:t>Victor </a:t>
                      </a:r>
                      <a:r>
                        <a:rPr lang="en-US" sz="1400" u="none" baseline="0" dirty="0" err="1" smtClean="0">
                          <a:solidFill>
                            <a:schemeClr val="tx1"/>
                          </a:solidFill>
                        </a:rPr>
                        <a:t>DeGruttola</a:t>
                      </a:r>
                      <a:endParaRPr lang="en-US" sz="14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</a:rPr>
                        <a:t>Quanhong Lei</a:t>
                      </a:r>
                    </a:p>
                    <a:p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</a:rPr>
                        <a:t>Rui Wang</a:t>
                      </a:r>
                    </a:p>
                    <a:p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</a:rPr>
                        <a:t>Hermann </a:t>
                      </a:r>
                      <a:r>
                        <a:rPr lang="en-US" sz="1400" u="none" baseline="0" dirty="0" err="1" smtClean="0">
                          <a:solidFill>
                            <a:schemeClr val="tx1"/>
                          </a:solidFill>
                        </a:rPr>
                        <a:t>Bussmann</a:t>
                      </a:r>
                      <a:endParaRPr lang="en-US" sz="140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</a:rPr>
                        <a:t>Roger Shapiro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dirty="0" smtClean="0">
                          <a:solidFill>
                            <a:schemeClr val="tx1"/>
                          </a:solidFill>
                        </a:rPr>
                        <a:t>BHP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Joseph Makhema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Mompati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Mmalane</a:t>
                      </a:r>
                    </a:p>
                    <a:p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Tendani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Gaolathe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Etienne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Kadima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Unoda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Chakalisa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Sikhulile Moyo</a:t>
                      </a:r>
                    </a:p>
                    <a:p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Mosepele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Mosepele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Kutlo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Manyake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Coulson Kgathi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Erik van Widenfelt</a:t>
                      </a:r>
                    </a:p>
                    <a:p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Atang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Mbikiwa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Rona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Letlhogile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S.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Vinoliah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Simon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Oaitse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John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Kutlwano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Mukokomani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Lillian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Okui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Ria Madison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dirty="0" smtClean="0">
                          <a:solidFill>
                            <a:schemeClr val="tx1"/>
                          </a:solidFill>
                        </a:rPr>
                        <a:t>CDC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Janet Moore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Pamela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Bachanas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Lisa Block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William Abrams</a:t>
                      </a:r>
                    </a:p>
                    <a:p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Tafireyi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Marukutira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Lisa A. Mills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Mary Grace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Alwano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Michelle Roland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Connie Sexton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Joseph Jarvis</a:t>
                      </a:r>
                    </a:p>
                    <a:p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u="sng" baseline="0" dirty="0" smtClean="0">
                          <a:solidFill>
                            <a:schemeClr val="tx1"/>
                          </a:solidFill>
                        </a:rPr>
                        <a:t>MOH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Refeletswe Lebelonyane</a:t>
                      </a:r>
                    </a:p>
                    <a:p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Shenaaz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el-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Halabi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7361-777E-446B-A0F5-57CE7D4333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7361-777E-446B-A0F5-57CE7D4333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7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83862948"/>
              </p:ext>
            </p:extLst>
          </p:nvPr>
        </p:nvGraphicFramePr>
        <p:xfrm>
          <a:off x="181424" y="944228"/>
          <a:ext cx="8962575" cy="449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3060580" y="1104996"/>
            <a:ext cx="12700" cy="35493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388458" y="1094394"/>
            <a:ext cx="1" cy="35599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70000" y="710038"/>
            <a:ext cx="82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HTC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0102" y="722738"/>
            <a:ext cx="173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ART in all HIV+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2002" y="710038"/>
            <a:ext cx="260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VL&lt;400 </a:t>
            </a:r>
            <a:r>
              <a:rPr lang="en-US" sz="2000" b="1" dirty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n all HIV+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68" y="54431"/>
            <a:ext cx="627185" cy="679451"/>
          </a:xfrm>
          <a:prstGeom prst="rect">
            <a:avLst/>
          </a:prstGeom>
          <a:ln w="28575"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16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0200" y="26076"/>
            <a:ext cx="8305800" cy="6381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00" b="1" dirty="0" smtClean="0">
                <a:latin typeface="+mn-lt"/>
              </a:rPr>
              <a:t>Intervention Coverage by Randomization Arm</a:t>
            </a:r>
            <a:br>
              <a:rPr lang="en-US" sz="2500" b="1" dirty="0" smtClean="0">
                <a:latin typeface="+mn-lt"/>
              </a:rPr>
            </a:br>
            <a:r>
              <a:rPr lang="en-US" sz="2200" b="1" i="1" dirty="0" smtClean="0">
                <a:latin typeface="+mn-lt"/>
              </a:rPr>
              <a:t>(from 6 End of Study communities, 3 pairs)</a:t>
            </a:r>
            <a:endParaRPr lang="en-US" sz="2200" b="1" i="1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827" y="5244489"/>
            <a:ext cx="8905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By end of study</a:t>
            </a:r>
            <a:r>
              <a:rPr lang="en-US" dirty="0">
                <a:solidFill>
                  <a:prstClr val="black"/>
                </a:solidFill>
              </a:rPr>
              <a:t>, an additional 18% of HIV-positive persons in the intervention arm </a:t>
            </a:r>
            <a:r>
              <a:rPr lang="en-US" dirty="0" err="1">
                <a:solidFill>
                  <a:prstClr val="black"/>
                </a:solidFill>
              </a:rPr>
              <a:t>vs</a:t>
            </a:r>
            <a:r>
              <a:rPr lang="en-US" dirty="0">
                <a:solidFill>
                  <a:prstClr val="black"/>
                </a:solidFill>
              </a:rPr>
              <a:t> 7% in the standard of care arm had viral load suppression (p&lt;0.0001) </a:t>
            </a:r>
            <a:endParaRPr lang="en-U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Intervention arm: 88</a:t>
            </a:r>
            <a:r>
              <a:rPr lang="en-US" b="1" dirty="0">
                <a:solidFill>
                  <a:prstClr val="black"/>
                </a:solidFill>
              </a:rPr>
              <a:t>% of </a:t>
            </a:r>
            <a:r>
              <a:rPr lang="en-US" b="1" u="sng" dirty="0">
                <a:solidFill>
                  <a:prstClr val="black"/>
                </a:solidFill>
              </a:rPr>
              <a:t>all</a:t>
            </a:r>
            <a:r>
              <a:rPr lang="en-US" b="1" dirty="0">
                <a:solidFill>
                  <a:prstClr val="black"/>
                </a:solidFill>
              </a:rPr>
              <a:t> persons identified with HIV had undetectable viral </a:t>
            </a:r>
            <a:r>
              <a:rPr lang="en-US" b="1" dirty="0" smtClean="0">
                <a:solidFill>
                  <a:prstClr val="black"/>
                </a:solidFill>
              </a:rPr>
              <a:t>load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Uptake </a:t>
            </a:r>
            <a:r>
              <a:rPr lang="en-US" dirty="0">
                <a:solidFill>
                  <a:prstClr val="black"/>
                </a:solidFill>
              </a:rPr>
              <a:t>of male circumcision was low in both arms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14199680"/>
              </p:ext>
            </p:extLst>
          </p:nvPr>
        </p:nvGraphicFramePr>
        <p:xfrm>
          <a:off x="8535" y="801615"/>
          <a:ext cx="9312729" cy="515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2687627" y="975038"/>
            <a:ext cx="12700" cy="4114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801036" y="976948"/>
            <a:ext cx="12699" cy="4114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70000" y="584203"/>
            <a:ext cx="82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HTC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0102" y="596903"/>
            <a:ext cx="173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ART in all HIV+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2002" y="584203"/>
            <a:ext cx="260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VL&lt;400 </a:t>
            </a:r>
            <a:r>
              <a:rPr lang="en-US" sz="2000" b="1" dirty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n all HIV+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20" y="5842825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Significantly greater increases in HTC, ART and VL suppression coverage in intervention compared with control arm in analyses adjusted for baseline imbalances (P&lt;0.0001 for HTC and ART, P&lt;0.001 for VL)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 smtClean="0"/>
              <a:t>Pre-specified HTC analysis: the increase in the % of persons who had </a:t>
            </a:r>
            <a:r>
              <a:rPr lang="en-US" sz="1500" i="1" dirty="0" smtClean="0"/>
              <a:t>either tested for HIV in prior 12 months or who knew their HIV+ status</a:t>
            </a:r>
            <a:r>
              <a:rPr lang="en-US" sz="1500" dirty="0" smtClean="0"/>
              <a:t> was significantly greater in intervention arm (RR 1.29, 95% CI 1.17, 1.43)</a:t>
            </a:r>
            <a:endParaRPr lang="en-US" sz="15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68" y="54431"/>
            <a:ext cx="627185" cy="679451"/>
          </a:xfrm>
          <a:prstGeom prst="rect">
            <a:avLst/>
          </a:prstGeom>
          <a:ln w="28575"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17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0200" y="-15869"/>
            <a:ext cx="8305800" cy="6381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00" b="1" dirty="0" smtClean="0">
                <a:latin typeface="+mn-lt"/>
              </a:rPr>
              <a:t>Intervention Coverage by Randomization Arm</a:t>
            </a:r>
            <a:br>
              <a:rPr lang="en-US" sz="2500" b="1" dirty="0" smtClean="0">
                <a:latin typeface="+mn-lt"/>
              </a:rPr>
            </a:br>
            <a:r>
              <a:rPr lang="en-US" sz="2200" b="1" i="1" dirty="0" smtClean="0">
                <a:latin typeface="+mn-lt"/>
              </a:rPr>
              <a:t>(ART coverage and VL suppression from 20% cohort, all 30 communities)</a:t>
            </a:r>
            <a:endParaRPr lang="en-US" sz="22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65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98427"/>
            <a:ext cx="8801100" cy="80327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Estimated Proportion of all HIV+ Persons with Undetectable HIV-1 RNA At Study End, by Data Source (Overall 90-90-90 Cascade)</a:t>
            </a:r>
            <a:endParaRPr lang="en-US" sz="2400" b="1" dirty="0">
              <a:latin typeface="+mn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46361780"/>
              </p:ext>
            </p:extLst>
          </p:nvPr>
        </p:nvGraphicFramePr>
        <p:xfrm>
          <a:off x="388620" y="1076960"/>
          <a:ext cx="8343900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7840" y="5842000"/>
            <a:ext cx="817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95-95-95 coverage = 86% of all HIV+ persons have undetectable HIV-1 RNA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Achieved (exceeded) overall 95-95-95 coverage target in BCPP, according to evaluation data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5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506907"/>
              </p:ext>
            </p:extLst>
          </p:nvPr>
        </p:nvGraphicFramePr>
        <p:xfrm>
          <a:off x="886093" y="1112441"/>
          <a:ext cx="7489375" cy="4165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39700" y="541448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An </a:t>
            </a:r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dditional 18% </a:t>
            </a:r>
            <a:r>
              <a:rPr lang="en-US" dirty="0">
                <a:solidFill>
                  <a:prstClr val="black"/>
                </a:solidFill>
              </a:rPr>
              <a:t>of HIV+ persons had VL suppression at study end (compared with baseline) in intervention </a:t>
            </a:r>
            <a:r>
              <a:rPr lang="en-US" dirty="0" smtClean="0">
                <a:solidFill>
                  <a:prstClr val="black"/>
                </a:solidFill>
              </a:rPr>
              <a:t>arm, vs. 7</a:t>
            </a:r>
            <a:r>
              <a:rPr lang="en-US" dirty="0">
                <a:solidFill>
                  <a:prstClr val="black"/>
                </a:solidFill>
              </a:rPr>
              <a:t>% in control </a:t>
            </a:r>
            <a:r>
              <a:rPr lang="en-US" dirty="0" smtClean="0">
                <a:solidFill>
                  <a:prstClr val="black"/>
                </a:solidFill>
              </a:rPr>
              <a:t>arm (RR 1.14, 95% CI 1.11, 1.16, p&lt;0.0001)</a:t>
            </a:r>
            <a:endParaRPr lang="en-US" dirty="0">
              <a:solidFill>
                <a:prstClr val="black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37% </a:t>
            </a:r>
            <a:r>
              <a:rPr lang="en-US" dirty="0" smtClean="0">
                <a:solidFill>
                  <a:srgbClr val="0000FF"/>
                </a:solidFill>
              </a:rPr>
              <a:t>(18/70) </a:t>
            </a:r>
            <a:r>
              <a:rPr lang="en-US" b="1" dirty="0" smtClean="0">
                <a:solidFill>
                  <a:srgbClr val="0000FF"/>
                </a:solidFill>
              </a:rPr>
              <a:t>vs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smtClean="0">
                <a:solidFill>
                  <a:srgbClr val="0000FF"/>
                </a:solidFill>
              </a:rPr>
              <a:t>12% </a:t>
            </a:r>
            <a:r>
              <a:rPr lang="en-US" dirty="0" smtClean="0">
                <a:solidFill>
                  <a:srgbClr val="0000FF"/>
                </a:solidFill>
              </a:rPr>
              <a:t>(7/75)</a:t>
            </a:r>
            <a:r>
              <a:rPr lang="en-US" b="1" dirty="0" smtClean="0">
                <a:solidFill>
                  <a:srgbClr val="0000FF"/>
                </a:solidFill>
              </a:rPr>
              <a:t> increase </a:t>
            </a:r>
            <a:r>
              <a:rPr lang="en-US" b="1" dirty="0">
                <a:solidFill>
                  <a:prstClr val="black"/>
                </a:solidFill>
              </a:rPr>
              <a:t>in overall 90-90-90 </a:t>
            </a:r>
            <a:r>
              <a:rPr lang="en-US" b="1" dirty="0" smtClean="0">
                <a:solidFill>
                  <a:prstClr val="black"/>
                </a:solidFill>
              </a:rPr>
              <a:t>compared with baseline, in intervention vs. control communities, respectively </a:t>
            </a:r>
            <a:r>
              <a:rPr lang="en-US" b="1" dirty="0">
                <a:solidFill>
                  <a:prstClr val="black"/>
                </a:solidFill>
              </a:rPr>
              <a:t>(p&lt;0.0001)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186" y="98427"/>
            <a:ext cx="8801100" cy="803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prstClr val="black"/>
                </a:solidFill>
              </a:rPr>
              <a:t>Estimated Proportion of all HIV+ Persons with Undetectable HIV-1 RNA At Study End, in 6 End of Study Survey Communities </a:t>
            </a:r>
          </a:p>
          <a:p>
            <a:r>
              <a:rPr lang="en-US" sz="2200" b="1" dirty="0" smtClean="0">
                <a:solidFill>
                  <a:prstClr val="black"/>
                </a:solidFill>
              </a:rPr>
              <a:t>(Overall 90-90-90 Cascade)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400" y="1079730"/>
            <a:ext cx="8686800" cy="4571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7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C7FA9F5-F966-4014-BE8C-5199C1DE4852}"/>
              </a:ext>
            </a:extLst>
          </p:cNvPr>
          <p:cNvCxnSpPr/>
          <p:nvPr/>
        </p:nvCxnSpPr>
        <p:spPr>
          <a:xfrm>
            <a:off x="365760" y="1097280"/>
            <a:ext cx="81686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ADBDFD8-E7FE-4348-A823-97F1A8198341}"/>
              </a:ext>
            </a:extLst>
          </p:cNvPr>
          <p:cNvSpPr txBox="1">
            <a:spLocks/>
          </p:cNvSpPr>
          <p:nvPr/>
        </p:nvSpPr>
        <p:spPr>
          <a:xfrm>
            <a:off x="365762" y="168147"/>
            <a:ext cx="8139333" cy="865633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</a:rPr>
              <a:t>Disclosures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08694B-7582-4309-B088-0C8C87F4B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95" y="76200"/>
            <a:ext cx="562707" cy="609600"/>
          </a:xfrm>
          <a:prstGeom prst="rect">
            <a:avLst/>
          </a:prstGeom>
          <a:ln w="28575">
            <a:noFill/>
          </a:ln>
        </p:spPr>
      </p:pic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E5012528-72A5-413B-A0E3-96E87D3A2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219186"/>
            <a:ext cx="8702043" cy="5541506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</a:pPr>
            <a:endParaRPr lang="en-US" sz="2400" dirty="0" smtClean="0"/>
          </a:p>
          <a:p>
            <a:pPr marL="285750" indent="-285750">
              <a:spcBef>
                <a:spcPts val="0"/>
              </a:spcBef>
            </a:pPr>
            <a:endParaRPr lang="en-US" sz="2400" dirty="0"/>
          </a:p>
          <a:p>
            <a:pPr marL="285750" indent="-285750">
              <a:spcBef>
                <a:spcPts val="0"/>
              </a:spcBef>
            </a:pPr>
            <a:r>
              <a:rPr lang="en-US" sz="2400" dirty="0" smtClean="0"/>
              <a:t>No </a:t>
            </a:r>
            <a:r>
              <a:rPr lang="en-US" sz="2400" dirty="0"/>
              <a:t>c</a:t>
            </a:r>
            <a:r>
              <a:rPr lang="en-US" sz="2400" dirty="0" smtClean="0"/>
              <a:t>onflicts of interest </a:t>
            </a:r>
          </a:p>
          <a:p>
            <a:pPr marL="285750" indent="-285750">
              <a:spcBef>
                <a:spcPts val="0"/>
              </a:spcBef>
            </a:pPr>
            <a:endParaRPr lang="en-US" sz="2400" dirty="0"/>
          </a:p>
          <a:p>
            <a:pPr marL="285750" indent="-285750">
              <a:spcBef>
                <a:spcPts val="0"/>
              </a:spcBef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5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7361-777E-446B-A0F5-57CE7D4333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05824"/>
            <a:ext cx="7530393" cy="67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8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95" y="76200"/>
            <a:ext cx="562707" cy="609600"/>
          </a:xfrm>
          <a:prstGeom prst="rect">
            <a:avLst/>
          </a:prstGeom>
          <a:ln w="28575"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2" y="1170710"/>
            <a:ext cx="6151418" cy="45442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03212" y="1368844"/>
            <a:ext cx="8686800" cy="4571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2249"/>
            <a:ext cx="7954241" cy="143711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latin typeface="+mn-lt"/>
              </a:rPr>
              <a:t>Estimated Survival </a:t>
            </a:r>
            <a:r>
              <a:rPr lang="en-US" sz="3000" b="1" dirty="0">
                <a:latin typeface="+mn-lt"/>
              </a:rPr>
              <a:t>C</a:t>
            </a:r>
            <a:r>
              <a:rPr lang="en-US" sz="3000" b="1" dirty="0" smtClean="0">
                <a:latin typeface="+mn-lt"/>
              </a:rPr>
              <a:t>urve (95% CI) for Time to HIV </a:t>
            </a:r>
            <a:r>
              <a:rPr lang="en-US" sz="3000" b="1" dirty="0">
                <a:latin typeface="+mn-lt"/>
              </a:rPr>
              <a:t>S</a:t>
            </a:r>
            <a:r>
              <a:rPr lang="en-US" sz="3000" b="1" dirty="0" smtClean="0">
                <a:latin typeface="+mn-lt"/>
              </a:rPr>
              <a:t>eroconversion by Randomization Arm </a:t>
            </a:r>
            <a:r>
              <a:rPr lang="en-US" sz="3200" b="1" dirty="0" smtClean="0">
                <a:latin typeface="+mn-lt"/>
              </a:rPr>
              <a:t/>
            </a:r>
            <a:br>
              <a:rPr lang="en-US" sz="3200" b="1" dirty="0" smtClean="0">
                <a:latin typeface="+mn-lt"/>
              </a:rPr>
            </a:br>
            <a:r>
              <a:rPr lang="en-US" sz="1600" b="1" dirty="0" smtClean="0">
                <a:latin typeface="+mn-lt"/>
              </a:rPr>
              <a:t>(starting 11 months post-enrollment)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07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76869"/>
            <a:ext cx="8534400" cy="5244512"/>
          </a:xfr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Arial" pitchFamily="34" charset="0"/>
              </a:rPr>
              <a:t>Pair-matched community-randomized trial in </a:t>
            </a:r>
            <a:r>
              <a:rPr lang="en-US" sz="2200" dirty="0" smtClean="0">
                <a:cs typeface="Arial" pitchFamily="34" charset="0"/>
              </a:rPr>
              <a:t>30 communities in Botswana (</a:t>
            </a:r>
            <a:r>
              <a:rPr lang="en-US" sz="2200" dirty="0" smtClean="0">
                <a:solidFill>
                  <a:prstClr val="black"/>
                </a:solidFill>
                <a:cs typeface="Arial" pitchFamily="34" charset="0"/>
              </a:rPr>
              <a:t>15 intervention </a:t>
            </a: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and 15 </a:t>
            </a:r>
            <a:r>
              <a:rPr lang="en-US" sz="2200" dirty="0" smtClean="0">
                <a:solidFill>
                  <a:prstClr val="black"/>
                </a:solidFill>
                <a:cs typeface="Arial" pitchFamily="34" charset="0"/>
              </a:rPr>
              <a:t>standard of care)</a:t>
            </a:r>
            <a:r>
              <a:rPr lang="en-US" sz="2200" dirty="0">
                <a:cs typeface="Arial" pitchFamily="34" charset="0"/>
              </a:rPr>
              <a:t>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cs typeface="Arial" pitchFamily="34" charset="0"/>
              </a:rPr>
              <a:t>D</a:t>
            </a:r>
            <a:r>
              <a:rPr lang="en-US" sz="2200" dirty="0" smtClean="0"/>
              <a:t>esigned </a:t>
            </a:r>
            <a:r>
              <a:rPr lang="en-US" sz="2200" dirty="0"/>
              <a:t>to evaluate the impact of a package of HIV </a:t>
            </a:r>
            <a:r>
              <a:rPr lang="en-US" sz="2200" dirty="0" smtClean="0"/>
              <a:t>prevention and treatment </a:t>
            </a:r>
            <a:r>
              <a:rPr lang="en-US" sz="2200" dirty="0"/>
              <a:t>interventions on </a:t>
            </a:r>
            <a:r>
              <a:rPr lang="en-US" sz="2200" dirty="0" smtClean="0"/>
              <a:t>population-level HIV </a:t>
            </a:r>
            <a:r>
              <a:rPr lang="en-US" sz="2200" dirty="0"/>
              <a:t>incidence </a:t>
            </a:r>
            <a:endParaRPr lang="en-US" sz="2200" b="1" dirty="0" smtClean="0">
              <a:cs typeface="Arial" pitchFamily="34" charset="0"/>
            </a:endParaRPr>
          </a:p>
          <a:p>
            <a:pPr marL="342900" lvl="1" indent="-342900" eaLnBrk="1" hangingPunct="1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2200" b="1" dirty="0" smtClean="0">
                <a:cs typeface="Arial" pitchFamily="34" charset="0"/>
              </a:rPr>
              <a:t>Baseline </a:t>
            </a:r>
            <a:r>
              <a:rPr lang="en-US" sz="2200" b="1" dirty="0">
                <a:cs typeface="Arial" pitchFamily="34" charset="0"/>
              </a:rPr>
              <a:t>and annual surveys </a:t>
            </a:r>
            <a:r>
              <a:rPr lang="en-US" sz="2200" dirty="0">
                <a:cs typeface="Arial" pitchFamily="34" charset="0"/>
              </a:rPr>
              <a:t>conducted in </a:t>
            </a:r>
            <a:r>
              <a:rPr lang="en-US" sz="2200" dirty="0" smtClean="0">
                <a:cs typeface="Arial" pitchFamily="34" charset="0"/>
              </a:rPr>
              <a:t>adult 16-64 year old residents of random sample of ~</a:t>
            </a:r>
            <a:r>
              <a:rPr lang="en-US" sz="2200" dirty="0">
                <a:cs typeface="Arial" pitchFamily="34" charset="0"/>
              </a:rPr>
              <a:t>20% of households </a:t>
            </a:r>
            <a:r>
              <a:rPr lang="en-US" sz="2200" dirty="0" smtClean="0">
                <a:cs typeface="Arial" pitchFamily="34" charset="0"/>
              </a:rPr>
              <a:t>in </a:t>
            </a:r>
            <a:r>
              <a:rPr lang="en-US" sz="2200" dirty="0">
                <a:cs typeface="Arial" pitchFamily="34" charset="0"/>
              </a:rPr>
              <a:t>all 30 communities, </a:t>
            </a:r>
            <a:r>
              <a:rPr lang="en-US" sz="2200" dirty="0" smtClean="0">
                <a:cs typeface="Arial" pitchFamily="34" charset="0"/>
              </a:rPr>
              <a:t>to evaluate:</a:t>
            </a:r>
            <a:endParaRPr lang="en-US" sz="2200" dirty="0">
              <a:cs typeface="Arial" pitchFamily="34" charset="0"/>
            </a:endParaRPr>
          </a:p>
          <a:p>
            <a:pPr marL="740664"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prstClr val="black"/>
                </a:solidFill>
              </a:rPr>
              <a:t>HIV incidence</a:t>
            </a:r>
          </a:p>
          <a:p>
            <a:pPr marL="740664"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prstClr val="black"/>
                </a:solidFill>
              </a:rPr>
              <a:t>Uptake of components of interventions over time</a:t>
            </a:r>
            <a:endParaRPr lang="en-US" sz="2200" dirty="0"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0"/>
              </a:spcAft>
            </a:pPr>
            <a:r>
              <a:rPr lang="en-US" sz="2200" dirty="0">
                <a:cs typeface="Arial" pitchFamily="34" charset="0"/>
              </a:rPr>
              <a:t>Rapid scale-up of </a:t>
            </a:r>
            <a:r>
              <a:rPr lang="en-US" sz="2200" dirty="0" smtClean="0">
                <a:cs typeface="Arial" pitchFamily="34" charset="0"/>
              </a:rPr>
              <a:t>interventions </a:t>
            </a:r>
            <a:r>
              <a:rPr lang="en-US" sz="2200" dirty="0">
                <a:cs typeface="Arial" pitchFamily="34" charset="0"/>
              </a:rPr>
              <a:t>in </a:t>
            </a:r>
            <a:r>
              <a:rPr lang="en-US" sz="2200" dirty="0" smtClean="0">
                <a:cs typeface="Arial" pitchFamily="34" charset="0"/>
              </a:rPr>
              <a:t>intervention communities, immediately </a:t>
            </a:r>
            <a:r>
              <a:rPr lang="en-US" sz="2200" dirty="0">
                <a:cs typeface="Arial" pitchFamily="34" charset="0"/>
              </a:rPr>
              <a:t>following </a:t>
            </a:r>
            <a:r>
              <a:rPr lang="en-US" sz="2200" dirty="0" smtClean="0">
                <a:cs typeface="Arial" pitchFamily="34" charset="0"/>
              </a:rPr>
              <a:t>enrollment of HIV incidence cohort at baseline</a:t>
            </a:r>
            <a:endParaRPr lang="en-US" sz="2200" dirty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dirty="0" smtClean="0">
                <a:cs typeface="Arial" pitchFamily="34" charset="0"/>
              </a:rPr>
              <a:t>Study started in October 2013, interventions ended in March 2018, follow-up </a:t>
            </a:r>
            <a:r>
              <a:rPr lang="en-US" sz="2200" dirty="0">
                <a:cs typeface="Arial" pitchFamily="34" charset="0"/>
              </a:rPr>
              <a:t>completed</a:t>
            </a:r>
            <a:r>
              <a:rPr lang="en-US" sz="2200" dirty="0" smtClean="0">
                <a:cs typeface="Arial" pitchFamily="34" charset="0"/>
              </a:rPr>
              <a:t> in June 2018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95" y="76200"/>
            <a:ext cx="562707" cy="609600"/>
          </a:xfrm>
          <a:prstGeom prst="rect">
            <a:avLst/>
          </a:prstGeom>
          <a:ln w="28575"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6199"/>
            <a:ext cx="8403336" cy="758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BCPP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Overview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811870"/>
            <a:ext cx="8686800" cy="4571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4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32" y="0"/>
            <a:ext cx="8403336" cy="758952"/>
          </a:xfrm>
        </p:spPr>
        <p:txBody>
          <a:bodyPr>
            <a:normAutofit/>
          </a:bodyPr>
          <a:lstStyle/>
          <a:p>
            <a:r>
              <a:rPr lang="en-US" sz="3200" b="1" dirty="0"/>
              <a:t>Study </a:t>
            </a:r>
            <a:r>
              <a:rPr lang="en-US" sz="3200" b="1" dirty="0" smtClean="0"/>
              <a:t>Interventions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88361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800" b="1" dirty="0"/>
              <a:t>Interventions </a:t>
            </a:r>
            <a:r>
              <a:rPr lang="en-US" sz="2800" b="1" dirty="0" smtClean="0"/>
              <a:t>in the 15 intervention communities:</a:t>
            </a:r>
            <a:endParaRPr lang="en-US" sz="2800" b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Community mobilization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/>
              <a:t>H</a:t>
            </a:r>
            <a:r>
              <a:rPr lang="en-US" sz="2600" dirty="0" smtClean="0"/>
              <a:t>ome-based </a:t>
            </a:r>
            <a:r>
              <a:rPr lang="en-US" sz="2600" dirty="0"/>
              <a:t>/</a:t>
            </a:r>
            <a:r>
              <a:rPr lang="en-US" sz="2600" dirty="0" smtClean="0"/>
              <a:t> mobile </a:t>
            </a:r>
            <a:r>
              <a:rPr lang="en-US" sz="2600" dirty="0"/>
              <a:t>HIV </a:t>
            </a:r>
            <a:r>
              <a:rPr lang="en-US" sz="2600" dirty="0" smtClean="0"/>
              <a:t>testing campaigns, targeted testing</a:t>
            </a:r>
            <a:endParaRPr lang="en-US" sz="2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/>
              <a:t>Linkage to care </a:t>
            </a:r>
            <a:r>
              <a:rPr lang="en-US" sz="2600" dirty="0" smtClean="0"/>
              <a:t>support: scheduled clinic appointment, SMS reminder, active tracing if missed appointment</a:t>
            </a:r>
            <a:endParaRPr lang="en-US" sz="2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Expanded antiretroviral treatment (ART):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2200" dirty="0" smtClean="0"/>
              <a:t>Universal ART as of June 2016 (with treatment started at first clinic visit)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</a:t>
            </a:r>
            <a:r>
              <a:rPr lang="en-US" dirty="0" smtClean="0"/>
              <a:t>reviously, expanded </a:t>
            </a:r>
            <a:r>
              <a:rPr lang="en-US" dirty="0"/>
              <a:t>ART for residents with CD4 351-</a:t>
            </a:r>
            <a:r>
              <a:rPr lang="en-US" dirty="0" smtClean="0"/>
              <a:t>500, </a:t>
            </a:r>
            <a:r>
              <a:rPr lang="en-US" dirty="0"/>
              <a:t>or </a:t>
            </a:r>
            <a:r>
              <a:rPr lang="en-US" dirty="0" smtClean="0"/>
              <a:t>with CD4 </a:t>
            </a:r>
            <a:r>
              <a:rPr lang="en-US" dirty="0"/>
              <a:t>&gt;500 +</a:t>
            </a:r>
            <a:r>
              <a:rPr lang="en-US" dirty="0" smtClean="0"/>
              <a:t> </a:t>
            </a:r>
            <a:r>
              <a:rPr lang="en-US" dirty="0"/>
              <a:t>HIV-1 RNA≥</a:t>
            </a:r>
            <a:r>
              <a:rPr lang="en-US" dirty="0" smtClean="0"/>
              <a:t>10,000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Strengthened male </a:t>
            </a:r>
            <a:r>
              <a:rPr lang="en-US" sz="2600" dirty="0"/>
              <a:t>c</a:t>
            </a:r>
            <a:r>
              <a:rPr lang="en-US" sz="2600" dirty="0" smtClean="0"/>
              <a:t>ircumcision </a:t>
            </a:r>
            <a:r>
              <a:rPr lang="en-US" sz="2600" dirty="0"/>
              <a:t>(MC</a:t>
            </a:r>
            <a:r>
              <a:rPr lang="en-US" sz="2600" dirty="0" smtClean="0"/>
              <a:t>) services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Interventions were delivered at government clinics</a:t>
            </a:r>
            <a:endParaRPr lang="en-US" sz="26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800" b="1" dirty="0" smtClean="0"/>
              <a:t>In the 15 standard of care communities:</a:t>
            </a:r>
            <a:endParaRPr lang="en-US" sz="2800" b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ART for persons with CD4</a:t>
            </a:r>
            <a:r>
              <a:rPr lang="en-US" sz="2600" u="sng" dirty="0" smtClean="0"/>
              <a:t>&lt;</a:t>
            </a:r>
            <a:r>
              <a:rPr lang="en-US" sz="2600" dirty="0" smtClean="0"/>
              <a:t>350, WHO III/IV disease or pregnancy until June 2016, when transitioned to universal ART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6" y="82549"/>
            <a:ext cx="627185" cy="679451"/>
          </a:xfrm>
          <a:prstGeom prst="rect">
            <a:avLst/>
          </a:prstGeom>
          <a:ln w="28575">
            <a:noFill/>
          </a:ln>
        </p:spPr>
      </p:pic>
      <p:sp>
        <p:nvSpPr>
          <p:cNvPr id="8" name="Rectangle 7"/>
          <p:cNvSpPr/>
          <p:nvPr/>
        </p:nvSpPr>
        <p:spPr>
          <a:xfrm>
            <a:off x="228600" y="716623"/>
            <a:ext cx="8686800" cy="4571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3"/>
            <a:ext cx="5943600" cy="7167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Participating Communities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6" y="82549"/>
            <a:ext cx="627185" cy="679451"/>
          </a:xfrm>
          <a:prstGeom prst="rect">
            <a:avLst/>
          </a:prstGeom>
          <a:ln w="28575"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1" y="1306186"/>
            <a:ext cx="7376159" cy="58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00" y="914401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Average community population 6,000</a:t>
            </a:r>
          </a:p>
          <a:p>
            <a:pPr marL="342900" lvl="1" indent="-342900"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T</a:t>
            </a:r>
            <a:r>
              <a:rPr lang="en-US" sz="2200" dirty="0" smtClean="0">
                <a:solidFill>
                  <a:prstClr val="black"/>
                </a:solidFill>
              </a:rPr>
              <a:t>otal population ~180,800 (nearly 10% of entire Botswana population)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811870"/>
            <a:ext cx="8686800" cy="4571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5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1500" y="115768"/>
            <a:ext cx="7658100" cy="758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HIV Incidence Cohort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803229"/>
            <a:ext cx="8686800" cy="4571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297" y="54430"/>
            <a:ext cx="627185" cy="679451"/>
          </a:xfrm>
          <a:prstGeom prst="rect">
            <a:avLst/>
          </a:prstGeom>
          <a:ln w="28575"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118078" y="2010833"/>
            <a:ext cx="8238523" cy="4644449"/>
            <a:chOff x="-283426" y="1409700"/>
            <a:chExt cx="8573678" cy="4727578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1409700"/>
              <a:ext cx="5778500" cy="20284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15 standard of care</a:t>
              </a:r>
            </a:p>
            <a:p>
              <a:pPr>
                <a:spcAft>
                  <a:spcPts val="1400"/>
                </a:spcAft>
              </a:pPr>
              <a:r>
                <a:rPr lang="en-US" b="1" dirty="0" smtClean="0"/>
                <a:t>communities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4401" y="4090331"/>
              <a:ext cx="5803900" cy="2021400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b="1" dirty="0" smtClean="0"/>
                <a:t>15 intervention</a:t>
              </a:r>
            </a:p>
            <a:p>
              <a:r>
                <a:rPr lang="en-US" b="1" dirty="0" smtClean="0"/>
                <a:t>communities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3599" y="2610356"/>
              <a:ext cx="1086261" cy="845871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20% cohort,</a:t>
              </a:r>
            </a:p>
            <a:p>
              <a:r>
                <a:rPr lang="en-US" sz="1600" dirty="0" smtClean="0"/>
                <a:t>(HIV-</a:t>
              </a:r>
              <a:r>
                <a:rPr lang="en-US" sz="1600" dirty="0" err="1" smtClean="0"/>
                <a:t>neg</a:t>
              </a:r>
              <a:r>
                <a:rPr lang="en-US" sz="1600" dirty="0" smtClean="0"/>
                <a:t>)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3599" y="4089144"/>
              <a:ext cx="1143002" cy="84587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20% cohort</a:t>
              </a:r>
            </a:p>
            <a:p>
              <a:r>
                <a:rPr lang="en-US" sz="1600" dirty="0" smtClean="0"/>
                <a:t>(HIV</a:t>
              </a:r>
              <a:r>
                <a:rPr lang="en-US" sz="1600" dirty="0"/>
                <a:t>-</a:t>
              </a:r>
              <a:r>
                <a:rPr lang="en-US" sz="1600" dirty="0" err="1" smtClean="0"/>
                <a:t>neg</a:t>
              </a:r>
              <a:r>
                <a:rPr lang="en-US" sz="1600" dirty="0" smtClean="0"/>
                <a:t>) 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83426" y="3462516"/>
              <a:ext cx="1413011" cy="939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Randomized</a:t>
              </a:r>
            </a:p>
            <a:p>
              <a:r>
                <a:rPr lang="en-US" b="1" dirty="0" smtClean="0"/>
                <a:t>Within </a:t>
              </a:r>
            </a:p>
            <a:p>
              <a:r>
                <a:rPr lang="en-US" b="1" dirty="0" smtClean="0"/>
                <a:t>Pairs</a:t>
              </a:r>
              <a:endParaRPr lang="en-US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33400" y="3200400"/>
              <a:ext cx="3810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33400" y="3810000"/>
              <a:ext cx="3810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24200" y="5630081"/>
              <a:ext cx="3581400" cy="507197"/>
            </a:xfrm>
            <a:prstGeom prst="rect">
              <a:avLst/>
            </a:prstGeom>
            <a:solidFill>
              <a:srgbClr val="42D02E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		Interventions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276600" y="3733800"/>
              <a:ext cx="58674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114800" y="3429000"/>
              <a:ext cx="1066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1</a:t>
              </a:r>
              <a:r>
                <a:rPr lang="en-US" sz="1500" b="1" baseline="30000" dirty="0" smtClean="0"/>
                <a:t>st</a:t>
              </a:r>
              <a:r>
                <a:rPr lang="en-US" sz="1500" b="1" dirty="0" smtClean="0"/>
                <a:t> follow-up</a:t>
              </a:r>
              <a:endParaRPr lang="en-US" sz="1500" b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105400" y="3733800"/>
              <a:ext cx="5334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594054" y="3429000"/>
              <a:ext cx="1279746" cy="56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2</a:t>
              </a:r>
              <a:r>
                <a:rPr lang="en-US" sz="1500" b="1" baseline="30000" dirty="0" smtClean="0"/>
                <a:t>nd</a:t>
              </a:r>
              <a:r>
                <a:rPr lang="en-US" sz="1500" b="1" dirty="0" smtClean="0"/>
                <a:t>  follow-up (~30mo)</a:t>
              </a:r>
              <a:endParaRPr lang="en-US" sz="15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4800" y="2610356"/>
              <a:ext cx="914400" cy="808065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20% </a:t>
              </a:r>
              <a:r>
                <a:rPr lang="en-US" sz="1600" dirty="0" smtClean="0"/>
                <a:t>cohort</a:t>
              </a:r>
            </a:p>
            <a:p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14800" y="4089144"/>
              <a:ext cx="914400" cy="8080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20% </a:t>
              </a:r>
              <a:r>
                <a:rPr lang="en-US" sz="1600" dirty="0" smtClean="0"/>
                <a:t>cohort</a:t>
              </a:r>
            </a:p>
            <a:p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1200" y="2610356"/>
              <a:ext cx="914400" cy="808065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20% </a:t>
              </a:r>
              <a:r>
                <a:rPr lang="en-US" sz="1600" dirty="0" smtClean="0"/>
                <a:t>cohort</a:t>
              </a:r>
            </a:p>
            <a:p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90095" y="4074111"/>
              <a:ext cx="914400" cy="8080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20% cohort</a:t>
              </a:r>
            </a:p>
            <a:p>
              <a:r>
                <a:rPr lang="en-US" sz="1600" dirty="0" smtClean="0"/>
                <a:t> 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99123" y="1409700"/>
              <a:ext cx="1591129" cy="472042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sz="1500" dirty="0" smtClean="0"/>
            </a:p>
            <a:p>
              <a:endParaRPr lang="en-US" sz="1500" dirty="0" smtClean="0"/>
            </a:p>
            <a:p>
              <a:endParaRPr lang="en-US" sz="1500" dirty="0"/>
            </a:p>
            <a:p>
              <a:endParaRPr lang="en-US" sz="1500" dirty="0" smtClean="0"/>
            </a:p>
            <a:p>
              <a:endParaRPr lang="en-US" sz="1500" dirty="0"/>
            </a:p>
            <a:p>
              <a:endParaRPr lang="en-US" sz="1500" dirty="0" smtClean="0"/>
            </a:p>
            <a:p>
              <a:endParaRPr lang="en-US" sz="1500" dirty="0"/>
            </a:p>
            <a:p>
              <a:r>
                <a:rPr lang="en-US" sz="1500" b="1" dirty="0" smtClean="0"/>
                <a:t>End of study</a:t>
              </a:r>
            </a:p>
            <a:p>
              <a:r>
                <a:rPr lang="en-US" sz="1500" b="1" dirty="0" smtClean="0"/>
                <a:t>(ESS)</a:t>
              </a:r>
            </a:p>
            <a:p>
              <a:r>
                <a:rPr lang="en-US" sz="1500" b="1" dirty="0" smtClean="0"/>
                <a:t>cross-</a:t>
              </a:r>
              <a:r>
                <a:rPr lang="en-US" sz="1500" b="1" dirty="0"/>
                <a:t>s</a:t>
              </a:r>
              <a:r>
                <a:rPr lang="en-US" sz="1500" b="1" dirty="0" smtClean="0"/>
                <a:t>ectional survey</a:t>
              </a:r>
            </a:p>
            <a:p>
              <a:pPr>
                <a:spcAft>
                  <a:spcPts val="4600"/>
                </a:spcAft>
              </a:pPr>
              <a:r>
                <a:rPr lang="en-US" sz="1500" b="1" dirty="0" smtClean="0"/>
                <a:t>(100% of 3 pairs)</a:t>
              </a:r>
              <a:endParaRPr lang="en-US" sz="1500" b="1" dirty="0"/>
            </a:p>
            <a:p>
              <a:endParaRPr lang="en-US" sz="1500" dirty="0"/>
            </a:p>
            <a:p>
              <a:endParaRPr lang="en-US" sz="1500" dirty="0" smtClean="0"/>
            </a:p>
            <a:p>
              <a:endParaRPr lang="en-US" sz="1500" dirty="0" smtClean="0"/>
            </a:p>
            <a:p>
              <a:endParaRPr lang="en-US" sz="1500" dirty="0"/>
            </a:p>
            <a:p>
              <a:endParaRPr lang="en-US" sz="1500" dirty="0" smtClean="0"/>
            </a:p>
            <a:p>
              <a:endParaRPr lang="en-US" sz="1500" dirty="0"/>
            </a:p>
            <a:p>
              <a:endParaRPr lang="en-US" sz="15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46299" y="2610356"/>
              <a:ext cx="4579256" cy="2291843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948591"/>
            <a:ext cx="91439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100" dirty="0"/>
              <a:t>Primary endpoint: cumulative HIV incidence over ~30 months (annualized)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cs typeface="Arial" pitchFamily="34" charset="0"/>
              </a:rPr>
              <a:t>HIV incidence determined in </a:t>
            </a:r>
            <a:r>
              <a:rPr lang="en-US" sz="2100" b="1" dirty="0" smtClean="0">
                <a:cs typeface="Arial" pitchFamily="34" charset="0"/>
              </a:rPr>
              <a:t>prospective HIV Incidence Cohort </a:t>
            </a:r>
            <a:r>
              <a:rPr lang="en-US" sz="2100" dirty="0" smtClean="0">
                <a:cs typeface="Arial" pitchFamily="34" charset="0"/>
              </a:rPr>
              <a:t>of HIV-negative residents </a:t>
            </a:r>
            <a:r>
              <a:rPr lang="en-US" sz="2100" dirty="0">
                <a:cs typeface="Arial" pitchFamily="34" charset="0"/>
              </a:rPr>
              <a:t>of </a:t>
            </a:r>
            <a:r>
              <a:rPr lang="en-US" sz="2100" dirty="0" smtClean="0">
                <a:cs typeface="Arial" pitchFamily="34" charset="0"/>
              </a:rPr>
              <a:t>random </a:t>
            </a:r>
            <a:r>
              <a:rPr lang="en-US" sz="2100" dirty="0">
                <a:cs typeface="Arial" pitchFamily="34" charset="0"/>
              </a:rPr>
              <a:t>sample of ~20% of </a:t>
            </a:r>
            <a:r>
              <a:rPr lang="en-US" sz="2100" dirty="0" smtClean="0">
                <a:cs typeface="Arial" pitchFamily="34" charset="0"/>
              </a:rPr>
              <a:t>households from </a:t>
            </a:r>
            <a:r>
              <a:rPr lang="en-US" sz="2100" dirty="0">
                <a:cs typeface="Arial" pitchFamily="34" charset="0"/>
              </a:rPr>
              <a:t>all 30 </a:t>
            </a:r>
            <a:r>
              <a:rPr lang="en-US" sz="2100" dirty="0" smtClean="0">
                <a:cs typeface="Arial" pitchFamily="34" charset="0"/>
              </a:rPr>
              <a:t>communities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1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BBB588D-EC29-45A8-96DE-48BC7FA1206A}"/>
              </a:ext>
            </a:extLst>
          </p:cNvPr>
          <p:cNvSpPr txBox="1">
            <a:spLocks noChangeArrowheads="1"/>
          </p:cNvSpPr>
          <p:nvPr/>
        </p:nvSpPr>
        <p:spPr>
          <a:xfrm>
            <a:off x="469513" y="318260"/>
            <a:ext cx="7915628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cs typeface="Calibri" pitchFamily="34" charset="0"/>
              </a:rPr>
              <a:t>Enrollment &amp; Retention of HIV Incidence Cohort Participants by </a:t>
            </a:r>
            <a:r>
              <a:rPr lang="en-US" sz="3200" b="1" dirty="0" smtClean="0">
                <a:solidFill>
                  <a:prstClr val="black"/>
                </a:solidFill>
                <a:cs typeface="Calibri" pitchFamily="34" charset="0"/>
              </a:rPr>
              <a:t>Arm</a:t>
            </a:r>
            <a:endParaRPr lang="en-US" sz="3200" b="1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2F21D0-D410-4F9B-BE62-76FCAC224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43" y="76200"/>
            <a:ext cx="422030" cy="609600"/>
          </a:xfrm>
          <a:prstGeom prst="rect">
            <a:avLst/>
          </a:prstGeom>
          <a:ln w="2857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38813" y="1481742"/>
            <a:ext cx="8899460" cy="4536139"/>
            <a:chOff x="191895" y="1839584"/>
            <a:chExt cx="8785037" cy="39343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1A28A45-D56A-4708-BD72-BA99521DB6FE}"/>
                </a:ext>
              </a:extLst>
            </p:cNvPr>
            <p:cNvSpPr txBox="1"/>
            <p:nvPr/>
          </p:nvSpPr>
          <p:spPr>
            <a:xfrm>
              <a:off x="1434732" y="1846637"/>
              <a:ext cx="2431059" cy="347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Standard of Care </a:t>
              </a:r>
              <a:r>
                <a:rPr lang="en-US" sz="2000" b="1" dirty="0">
                  <a:solidFill>
                    <a:srgbClr val="FF0000"/>
                  </a:solidFill>
                </a:rPr>
                <a:t>Arm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3DA533A-F035-4EA2-B3A5-CD40DE8E287A}"/>
                </a:ext>
              </a:extLst>
            </p:cNvPr>
            <p:cNvSpPr txBox="1"/>
            <p:nvPr/>
          </p:nvSpPr>
          <p:spPr>
            <a:xfrm>
              <a:off x="5396621" y="1839584"/>
              <a:ext cx="1986235" cy="347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Intervention Arm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88FEAB-2748-4290-9F39-49CC2D643DB5}"/>
                </a:ext>
              </a:extLst>
            </p:cNvPr>
            <p:cNvSpPr txBox="1"/>
            <p:nvPr/>
          </p:nvSpPr>
          <p:spPr>
            <a:xfrm>
              <a:off x="1983817" y="2186345"/>
              <a:ext cx="1153823" cy="560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4,487 Enrolled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27FA318-8651-4F68-AD0A-D30FC26225D2}"/>
                </a:ext>
              </a:extLst>
            </p:cNvPr>
            <p:cNvSpPr txBox="1"/>
            <p:nvPr/>
          </p:nvSpPr>
          <p:spPr>
            <a:xfrm>
              <a:off x="5775478" y="2181094"/>
              <a:ext cx="1136979" cy="560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4,487 Enrolled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C1ED006-2B1A-4DE2-B100-D9EF927BC6DF}"/>
                </a:ext>
              </a:extLst>
            </p:cNvPr>
            <p:cNvSpPr txBox="1"/>
            <p:nvPr/>
          </p:nvSpPr>
          <p:spPr>
            <a:xfrm>
              <a:off x="191895" y="4872863"/>
              <a:ext cx="8458587" cy="347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Re-tested for HIV at least </a:t>
              </a:r>
              <a:r>
                <a:rPr lang="en-US" sz="2000" b="1" dirty="0" smtClean="0"/>
                <a:t>once:</a:t>
              </a:r>
              <a:endParaRPr lang="en-US" sz="20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A8C43B6-E8B0-44BD-9F66-2A4C2F206620}"/>
                </a:ext>
              </a:extLst>
            </p:cNvPr>
            <p:cNvSpPr txBox="1"/>
            <p:nvPr/>
          </p:nvSpPr>
          <p:spPr>
            <a:xfrm>
              <a:off x="2111374" y="5213311"/>
              <a:ext cx="843455" cy="560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4,290 (96%)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32B4B5B-3239-40F4-B94C-0D082772E335}"/>
                </a:ext>
              </a:extLst>
            </p:cNvPr>
            <p:cNvSpPr txBox="1"/>
            <p:nvPr/>
          </p:nvSpPr>
          <p:spPr>
            <a:xfrm>
              <a:off x="5935494" y="5197554"/>
              <a:ext cx="843455" cy="560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4,257 (95%)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04A79513-CEC1-4028-B926-911C811BB6C4}"/>
                </a:ext>
              </a:extLst>
            </p:cNvPr>
            <p:cNvCxnSpPr>
              <a:cxnSpLocks/>
            </p:cNvCxnSpPr>
            <p:nvPr/>
          </p:nvCxnSpPr>
          <p:spPr>
            <a:xfrm>
              <a:off x="2530256" y="2708042"/>
              <a:ext cx="0" cy="211334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A2A8A2B4-2CDF-4B7F-9357-D5C5030AA007}"/>
                </a:ext>
              </a:extLst>
            </p:cNvPr>
            <p:cNvCxnSpPr/>
            <p:nvPr/>
          </p:nvCxnSpPr>
          <p:spPr>
            <a:xfrm>
              <a:off x="6344561" y="2705586"/>
              <a:ext cx="0" cy="211334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5A52057-2C75-4608-8937-5A4E18309CB5}"/>
                </a:ext>
              </a:extLst>
            </p:cNvPr>
            <p:cNvSpPr txBox="1"/>
            <p:nvPr/>
          </p:nvSpPr>
          <p:spPr>
            <a:xfrm>
              <a:off x="2916619" y="3072427"/>
              <a:ext cx="2289110" cy="10811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Deceased: 20 (&lt;1%)</a:t>
              </a:r>
            </a:p>
            <a:p>
              <a:r>
                <a:rPr lang="en-US" sz="1500" dirty="0"/>
                <a:t>Ineligible:     2 (&lt;1%)</a:t>
              </a:r>
            </a:p>
            <a:p>
              <a:r>
                <a:rPr lang="en-US" sz="1500" dirty="0" smtClean="0"/>
                <a:t>Refused retesting: 40(&lt;</a:t>
              </a:r>
              <a:r>
                <a:rPr lang="en-US" sz="1500" dirty="0"/>
                <a:t>1%)</a:t>
              </a:r>
            </a:p>
            <a:p>
              <a:r>
                <a:rPr lang="en-US" sz="1500" dirty="0"/>
                <a:t>Absent/moved: 124 (3%)</a:t>
              </a:r>
            </a:p>
            <a:p>
              <a:r>
                <a:rPr lang="en-US" sz="1500" dirty="0"/>
                <a:t>Unknown: 11 (&lt;1%)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BF8E49B6-7083-4FC0-AFB5-981C858BE0DD}"/>
                </a:ext>
              </a:extLst>
            </p:cNvPr>
            <p:cNvCxnSpPr>
              <a:endCxn id="26" idx="1"/>
            </p:cNvCxnSpPr>
            <p:nvPr/>
          </p:nvCxnSpPr>
          <p:spPr>
            <a:xfrm flipV="1">
              <a:off x="2530256" y="3612985"/>
              <a:ext cx="386363" cy="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E78D3CF-2F72-47A9-A710-F9E99D4D7F50}"/>
                </a:ext>
              </a:extLst>
            </p:cNvPr>
            <p:cNvSpPr txBox="1"/>
            <p:nvPr/>
          </p:nvSpPr>
          <p:spPr>
            <a:xfrm>
              <a:off x="6728829" y="3080443"/>
              <a:ext cx="2248103" cy="10811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Deceased: 8 (&lt;1%)</a:t>
              </a:r>
            </a:p>
            <a:p>
              <a:r>
                <a:rPr lang="en-US" sz="1500" dirty="0"/>
                <a:t>Ineligible:  1 (&lt;1%)</a:t>
              </a:r>
            </a:p>
            <a:p>
              <a:r>
                <a:rPr lang="en-US" sz="1500" dirty="0" smtClean="0"/>
                <a:t>Refused retesting:  63 </a:t>
              </a:r>
              <a:r>
                <a:rPr lang="en-US" sz="1500" dirty="0"/>
                <a:t>(1%)</a:t>
              </a:r>
            </a:p>
            <a:p>
              <a:r>
                <a:rPr lang="en-US" sz="1500" dirty="0"/>
                <a:t>Absent/moved: 151 (3%)</a:t>
              </a:r>
            </a:p>
            <a:p>
              <a:r>
                <a:rPr lang="en-US" sz="1500" dirty="0"/>
                <a:t>Unknown: 7 (&lt;1%)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0EE806C6-F645-43E3-B310-FCD9DD8A71DA}"/>
                </a:ext>
              </a:extLst>
            </p:cNvPr>
            <p:cNvCxnSpPr/>
            <p:nvPr/>
          </p:nvCxnSpPr>
          <p:spPr>
            <a:xfrm flipV="1">
              <a:off x="6341359" y="3584609"/>
              <a:ext cx="386365" cy="98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28600" y="1296798"/>
            <a:ext cx="8686800" cy="4571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7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2532" y="156107"/>
            <a:ext cx="8263467" cy="7413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+mn-lt"/>
              </a:rPr>
              <a:t>Baseline Socio-demographic and HIV-Related Factors by Arm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978569"/>
              </p:ext>
            </p:extLst>
          </p:nvPr>
        </p:nvGraphicFramePr>
        <p:xfrm>
          <a:off x="2" y="1058705"/>
          <a:ext cx="9067801" cy="582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9676"/>
                <a:gridCol w="1880339"/>
                <a:gridCol w="1717786"/>
              </a:tblGrid>
              <a:tr h="6442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Characteristic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Standard</a:t>
                      </a:r>
                      <a:r>
                        <a:rPr lang="en-US" sz="1800" baseline="0" dirty="0" smtClean="0"/>
                        <a:t> of Care</a:t>
                      </a:r>
                      <a:r>
                        <a:rPr lang="en-US" sz="1800" dirty="0" smtClean="0"/>
                        <a:t>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Intervention arm</a:t>
                      </a:r>
                    </a:p>
                  </a:txBody>
                  <a:tcPr/>
                </a:tc>
              </a:tr>
              <a:tr h="385894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HIV</a:t>
                      </a:r>
                      <a:r>
                        <a:rPr lang="en-US" sz="1800" i="1" baseline="0" dirty="0" smtClean="0"/>
                        <a:t> Incidence Cohort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N=4,487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N=4,487</a:t>
                      </a:r>
                    </a:p>
                  </a:txBody>
                  <a:tcPr/>
                </a:tc>
              </a:tr>
              <a:tr h="4348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Female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/>
                </a:tc>
              </a:tr>
              <a:tr h="4348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 (median years)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/>
                </a:tc>
              </a:tr>
              <a:tr h="4348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Relationship:</a:t>
                      </a:r>
                      <a:r>
                        <a:rPr lang="en-US" sz="1800" baseline="0" dirty="0" smtClean="0"/>
                        <a:t> single/never married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78%</a:t>
                      </a:r>
                      <a:endParaRPr lang="en-US" sz="1800" dirty="0"/>
                    </a:p>
                  </a:txBody>
                  <a:tcPr/>
                </a:tc>
              </a:tr>
              <a:tr h="4348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Education: primary or lower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24%</a:t>
                      </a:r>
                      <a:endParaRPr lang="en-US" sz="1800" dirty="0"/>
                    </a:p>
                  </a:txBody>
                  <a:tcPr/>
                </a:tc>
              </a:tr>
              <a:tr h="445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monthly</a:t>
                      </a:r>
                      <a:r>
                        <a:rPr lang="en-US" sz="1800" baseline="0" dirty="0" smtClean="0"/>
                        <a:t> income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59%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54%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879">
                <a:tc gridSpan="3">
                  <a:txBody>
                    <a:bodyPr/>
                    <a:lstStyle/>
                    <a:p>
                      <a:r>
                        <a:rPr lang="en-US" sz="1800" b="1" dirty="0" smtClean="0"/>
                        <a:t>Baseline HIV-related factors by arm (N=12,610)</a:t>
                      </a:r>
                      <a:endParaRPr 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8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HIV prevalence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</a:tr>
              <a:tr h="4348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90: % of </a:t>
                      </a:r>
                      <a:r>
                        <a:rPr lang="en-US" sz="1800" baseline="0" dirty="0" smtClean="0"/>
                        <a:t>HIV-positive persons who knew (+)status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</a:tr>
              <a:tr h="4348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r>
                        <a:rPr lang="en-US" sz="1800" baseline="30000" dirty="0" smtClean="0"/>
                        <a:t>nd</a:t>
                      </a:r>
                      <a:r>
                        <a:rPr lang="en-US" sz="1800" dirty="0" smtClean="0"/>
                        <a:t> 90: % of known HIV-positive persons</a:t>
                      </a:r>
                      <a:r>
                        <a:rPr lang="en-US" sz="1800" baseline="0" dirty="0" smtClean="0"/>
                        <a:t> on ART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</a:tr>
              <a:tr h="4348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r>
                        <a:rPr lang="en-US" sz="1800" baseline="30000" dirty="0" smtClean="0"/>
                        <a:t>rd</a:t>
                      </a:r>
                      <a:r>
                        <a:rPr lang="en-US" sz="1800" dirty="0" smtClean="0"/>
                        <a:t> 90: % of persons</a:t>
                      </a:r>
                      <a:r>
                        <a:rPr lang="en-US" sz="1800" baseline="0" dirty="0" smtClean="0"/>
                        <a:t> on ART with HIV-1 RNA&lt;400 </a:t>
                      </a:r>
                      <a:r>
                        <a:rPr lang="en-US" sz="1800" baseline="0" dirty="0" err="1" smtClean="0"/>
                        <a:t>cp</a:t>
                      </a:r>
                      <a:r>
                        <a:rPr lang="en-US" sz="1800" baseline="0" dirty="0" smtClean="0"/>
                        <a:t>/mL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  <a:tr h="434879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% of </a:t>
                      </a:r>
                      <a:r>
                        <a:rPr lang="en-US" sz="1800" b="1" u="sng" baseline="0" dirty="0" smtClean="0"/>
                        <a:t>all</a:t>
                      </a:r>
                      <a:r>
                        <a:rPr lang="en-US" sz="1800" baseline="0" dirty="0" smtClean="0"/>
                        <a:t> HIV+ persons with HIV-1 RNA&lt;400 </a:t>
                      </a:r>
                      <a:r>
                        <a:rPr lang="en-US" sz="1800" baseline="0" dirty="0" err="1" smtClean="0"/>
                        <a:t>cp</a:t>
                      </a:r>
                      <a:r>
                        <a:rPr lang="en-US" sz="1800" baseline="0" dirty="0" smtClean="0"/>
                        <a:t>/mL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95" y="76200"/>
            <a:ext cx="562707" cy="609600"/>
          </a:xfrm>
          <a:prstGeom prst="rect">
            <a:avLst/>
          </a:prstGeom>
          <a:ln w="28575"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9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C7FA9F5-F966-4014-BE8C-5199C1DE4852}"/>
              </a:ext>
            </a:extLst>
          </p:cNvPr>
          <p:cNvCxnSpPr/>
          <p:nvPr/>
        </p:nvCxnSpPr>
        <p:spPr>
          <a:xfrm>
            <a:off x="426819" y="1070413"/>
            <a:ext cx="81686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ADBDFD8-E7FE-4348-A823-97F1A8198341}"/>
              </a:ext>
            </a:extLst>
          </p:cNvPr>
          <p:cNvSpPr txBox="1">
            <a:spLocks/>
          </p:cNvSpPr>
          <p:nvPr/>
        </p:nvSpPr>
        <p:spPr>
          <a:xfrm>
            <a:off x="24418" y="33826"/>
            <a:ext cx="8377680" cy="865633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000" b="1" dirty="0" smtClean="0"/>
              <a:t>Primary Results: HIV Incidence in the Intervention vs. Standard of Care Arms</a:t>
            </a:r>
            <a:endParaRPr lang="en-US" sz="3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08694B-7582-4309-B088-0C8C87F4B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15" y="76200"/>
            <a:ext cx="436887" cy="473295"/>
          </a:xfrm>
          <a:prstGeom prst="rect">
            <a:avLst/>
          </a:prstGeom>
          <a:ln w="28575">
            <a:noFill/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E5012528-72A5-413B-A0E3-96E87D3A2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0" y="1158851"/>
            <a:ext cx="8973032" cy="103067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00FF"/>
                </a:solidFill>
              </a:rPr>
              <a:t>57 participants in the intervention arm </a:t>
            </a:r>
            <a:r>
              <a:rPr lang="en-US" sz="2200" b="1" dirty="0" smtClean="0">
                <a:solidFill>
                  <a:srgbClr val="3366FF"/>
                </a:solidFill>
              </a:rPr>
              <a:t>(annualized </a:t>
            </a:r>
            <a:r>
              <a:rPr lang="en-US" sz="2200" b="1" u="sng" dirty="0" smtClean="0">
                <a:solidFill>
                  <a:srgbClr val="3366FF"/>
                </a:solidFill>
              </a:rPr>
              <a:t>HIV incidence: 0.59%</a:t>
            </a:r>
            <a:r>
              <a:rPr lang="en-US" sz="2200" b="1" dirty="0" smtClean="0">
                <a:solidFill>
                  <a:srgbClr val="3366FF"/>
                </a:solidFill>
              </a:rPr>
              <a:t>) </a:t>
            </a:r>
            <a:r>
              <a:rPr lang="en-US" sz="2200" b="1" dirty="0" smtClean="0">
                <a:solidFill>
                  <a:srgbClr val="FF0000"/>
                </a:solidFill>
              </a:rPr>
              <a:t>and 90 in the standard of care arm (annualized </a:t>
            </a:r>
            <a:r>
              <a:rPr lang="en-US" sz="2200" b="1" u="sng" dirty="0" smtClean="0">
                <a:solidFill>
                  <a:srgbClr val="FF0000"/>
                </a:solidFill>
              </a:rPr>
              <a:t>HIV incidence: 0.92%</a:t>
            </a:r>
            <a:r>
              <a:rPr lang="en-US" sz="2200" b="1" dirty="0" smtClean="0">
                <a:solidFill>
                  <a:srgbClr val="FF0000"/>
                </a:solidFill>
              </a:rPr>
              <a:t>) </a:t>
            </a:r>
            <a:r>
              <a:rPr lang="en-US" sz="2200" b="1" dirty="0" smtClean="0"/>
              <a:t>acquired HIV.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981828"/>
              </p:ext>
            </p:extLst>
          </p:nvPr>
        </p:nvGraphicFramePr>
        <p:xfrm>
          <a:off x="152402" y="2587855"/>
          <a:ext cx="8864601" cy="321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9467"/>
                <a:gridCol w="1185333"/>
                <a:gridCol w="1151467"/>
                <a:gridCol w="1058334"/>
              </a:tblGrid>
              <a:tr h="641454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Analysis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Incidence Ratio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95% CI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2-sided</a:t>
                      </a:r>
                      <a:r>
                        <a:rPr lang="en-US" sz="1900" baseline="0" dirty="0" smtClean="0"/>
                        <a:t> p-value</a:t>
                      </a:r>
                      <a:endParaRPr lang="en-US" sz="1900" dirty="0"/>
                    </a:p>
                  </a:txBody>
                  <a:tcPr/>
                </a:tc>
              </a:tr>
              <a:tr h="641454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Primary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analysis</a:t>
                      </a:r>
                      <a:r>
                        <a:rPr lang="en-US" sz="1900" baseline="0" dirty="0" smtClean="0"/>
                        <a:t> (permutation test, pair-specific Cox PHM), unadjusted</a:t>
                      </a:r>
                      <a:r>
                        <a:rPr lang="en-US" sz="1900" dirty="0" smtClean="0"/>
                        <a:t> 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 smtClean="0"/>
                    </a:p>
                    <a:p>
                      <a:pPr algn="ctr"/>
                      <a:r>
                        <a:rPr lang="en-US" sz="1900" dirty="0" smtClean="0"/>
                        <a:t>0.69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 smtClean="0"/>
                    </a:p>
                    <a:p>
                      <a:pPr algn="ctr"/>
                      <a:r>
                        <a:rPr lang="en-US" sz="1900" dirty="0" smtClean="0"/>
                        <a:t>0.09</a:t>
                      </a:r>
                      <a:endParaRPr lang="en-US" sz="1900" dirty="0"/>
                    </a:p>
                  </a:txBody>
                  <a:tcPr/>
                </a:tc>
              </a:tr>
              <a:tr h="641454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Analysis to obtain 95% CI (standard pair-stratified Cox PHM), unadjusted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0.65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solidFill>
                            <a:prstClr val="black"/>
                          </a:solidFill>
                        </a:rPr>
                        <a:t>0.46-0.90</a:t>
                      </a:r>
                      <a:endParaRPr lang="en-US" sz="1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0.01</a:t>
                      </a:r>
                      <a:endParaRPr lang="en-US" sz="1900" dirty="0"/>
                    </a:p>
                  </a:txBody>
                  <a:tcPr/>
                </a:tc>
              </a:tr>
              <a:tr h="182954">
                <a:tc gridSpan="4"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</a:tr>
              <a:tr h="45847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Primary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analysis</a:t>
                      </a:r>
                      <a:r>
                        <a:rPr lang="en-US" sz="1900" baseline="0" dirty="0" smtClean="0"/>
                        <a:t>, adjusted*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0.04</a:t>
                      </a:r>
                      <a:endParaRPr lang="en-US" sz="1900" dirty="0"/>
                    </a:p>
                  </a:txBody>
                  <a:tcPr/>
                </a:tc>
              </a:tr>
              <a:tr h="56532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Analysis to obtain 95% CI,</a:t>
                      </a:r>
                      <a:r>
                        <a:rPr lang="en-US" sz="1900" baseline="0" dirty="0" smtClean="0"/>
                        <a:t> adjusted*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0.70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0.50-0.99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0.04</a:t>
                      </a:r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8680" y="2202950"/>
            <a:ext cx="797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Results of unadjusted and adjusted analyses of treatment effect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9757" y="6079542"/>
            <a:ext cx="849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Results of main analyses are consistent, and indicate at least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30% reduction in HIV incidence</a:t>
            </a:r>
            <a:r>
              <a:rPr lang="en-US" sz="2200" b="1" dirty="0" smtClean="0"/>
              <a:t> associated with the intervention</a:t>
            </a:r>
            <a:endParaRPr lang="en-US" sz="2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766B-5DDF-C342-9746-4C216C41BA72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666" y="5772422"/>
            <a:ext cx="89915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* Covariates in adjusted analyses were: sex, </a:t>
            </a:r>
            <a:r>
              <a:rPr lang="en-US" sz="1300" dirty="0"/>
              <a:t>age, education, marital status, concurrent sexual partners, and alcohol during last sex </a:t>
            </a:r>
            <a:r>
              <a:rPr lang="en-US" sz="1300" dirty="0" smtClean="0"/>
              <a:t>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4205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8906</TotalTime>
  <Words>2145</Words>
  <Application>Microsoft Macintosh PowerPoint</Application>
  <PresentationFormat>On-screen Show (4:3)</PresentationFormat>
  <Paragraphs>351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PowerPoint Presentation</vt:lpstr>
      <vt:lpstr>Study Interventions</vt:lpstr>
      <vt:lpstr>Participating Communities</vt:lpstr>
      <vt:lpstr>PowerPoint Presentation</vt:lpstr>
      <vt:lpstr>PowerPoint Presentation</vt:lpstr>
      <vt:lpstr>Baseline Socio-demographic and HIV-Related Factors by Arm</vt:lpstr>
      <vt:lpstr>PowerPoint Presentation</vt:lpstr>
      <vt:lpstr>PowerPoint Presentation</vt:lpstr>
      <vt:lpstr>Estimated Survival Curve (95% CI) for Time to HIV Seroconversion by Randomization Arm</vt:lpstr>
      <vt:lpstr>PowerPoint Presentation</vt:lpstr>
      <vt:lpstr>Conclusions</vt:lpstr>
      <vt:lpstr>PowerPoint Presentation</vt:lpstr>
      <vt:lpstr>Extra Slides</vt:lpstr>
      <vt:lpstr>Intervention Coverage by Randomization Arm (from 6 End of Study communities, 3 pairs)</vt:lpstr>
      <vt:lpstr>Intervention Coverage by Randomization Arm (ART coverage and VL suppression from 20% cohort, all 30 communities)</vt:lpstr>
      <vt:lpstr>Estimated Proportion of all HIV+ Persons with Undetectable HIV-1 RNA At Study End, by Data Source (Overall 90-90-90 Cascade)</vt:lpstr>
      <vt:lpstr>PowerPoint Presentation</vt:lpstr>
      <vt:lpstr>PowerPoint Presentation</vt:lpstr>
      <vt:lpstr>Estimated Survival Curve (95% CI) for Time to HIV Seroconversion by Randomization Arm  (starting 11 months post-enrollment)</vt:lpstr>
    </vt:vector>
  </TitlesOfParts>
  <Company>Harvard School of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Shahin Lockman</dc:creator>
  <cp:lastModifiedBy>Shahin Lockman</cp:lastModifiedBy>
  <cp:revision>154</cp:revision>
  <cp:lastPrinted>2018-07-15T11:23:33Z</cp:lastPrinted>
  <dcterms:created xsi:type="dcterms:W3CDTF">2018-06-11T15:51:38Z</dcterms:created>
  <dcterms:modified xsi:type="dcterms:W3CDTF">2018-07-24T13:53:20Z</dcterms:modified>
</cp:coreProperties>
</file>